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80" r:id="rId18"/>
    <p:sldId id="272" r:id="rId19"/>
    <p:sldId id="273" r:id="rId20"/>
    <p:sldId id="281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8" autoAdjust="0"/>
    <p:restoredTop sz="94660"/>
  </p:normalViewPr>
  <p:slideViewPr>
    <p:cSldViewPr snapToGrid="0">
      <p:cViewPr>
        <p:scale>
          <a:sx n="44" d="100"/>
          <a:sy n="44" d="100"/>
        </p:scale>
        <p:origin x="67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D1F76-DC67-4B04-9805-FCA42DDC983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C9B39-5CDB-453B-879E-743D21458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24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4BEC36D6-9BDE-49F1-A276-287D6ADFC9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4AA47863-BD73-4C52-8E66-9C4F812BB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16B394D5-7935-4A5F-ACF7-4D6597B5B5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5D9575-1191-4B26-B77C-793E795DEB27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5227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77A718D5-B6EA-4BDB-95DA-1ACF1F9895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22E087AE-130F-4527-8009-423D4796F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8CC2FCAB-0E94-4374-B63B-AB3453147A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70B92C-D1FA-47BD-A8DC-3AF16D65B1B9}" type="slidenum">
              <a:rPr lang="en-US" altLang="en-US" sz="1200">
                <a:latin typeface="Arial" panose="020B0604020202020204" pitchFamily="34" charset="0"/>
              </a:rPr>
              <a:pPr/>
              <a:t>22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06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7C35B817-3353-46D7-93BC-461F1B47C5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7BC791B9-9314-452A-92AA-436B2B624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E2343B94-9EAF-415E-A3A9-37A6F88EEB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CFFFAB-479C-4FF3-AAAD-DBE0DC3A586C}" type="slidenum">
              <a:rPr lang="en-US" altLang="en-US" sz="1200">
                <a:latin typeface="Arial" panose="020B0604020202020204" pitchFamily="34" charset="0"/>
              </a:rPr>
              <a:pPr/>
              <a:t>23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40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51E4AC49-1927-4339-8D50-299E4E001A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CC569A72-F16E-4D8E-BE48-C3EFC2A86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0F0460F0-C217-4768-A6B7-4F2DC312E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9E62432-2906-457E-8535-413805AFC967}" type="slidenum">
              <a:rPr lang="en-US" altLang="en-US" sz="1200">
                <a:latin typeface="Arial" panose="020B0604020202020204" pitchFamily="34" charset="0"/>
              </a:rPr>
              <a:pPr/>
              <a:t>24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27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1D43B613-6EAA-4BDC-BCB5-DFFFCB7FAB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C23CB3C1-1F73-4041-A035-CE7459B7C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00161339-DE64-49E7-B8A1-88A4C07A8D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6351895-7FDE-46D3-B5A5-BCF026F7E1E3}" type="slidenum">
              <a:rPr lang="en-US" altLang="en-US" sz="1200">
                <a:latin typeface="Arial" panose="020B0604020202020204" pitchFamily="34" charset="0"/>
              </a:rPr>
              <a:pPr/>
              <a:t>25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653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97085989-7564-48D5-86A4-23D76DB8F4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D6E5B7A2-20AE-412D-A97F-39760330D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C4A4C8DB-1EF0-4764-B012-4AFB321714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8B66EA-4B16-416C-95D5-4B37C54758A0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5651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3D0E4F6B-B841-4E01-9FA5-96E4CBE650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6B7DA820-0D8D-4E1B-BA09-983B15287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046E44B0-5623-44E4-BCBE-90122CD73B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7093FA-3D86-4496-80C8-AFD2B36DE3A4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6378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A83C3EB1-07C2-48EB-81DC-0B1279264B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8FC464D9-6E51-4785-A4C5-F01996163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653FDF8D-A319-4D90-A454-1599F3136A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C2D1157-4E14-4547-9D29-7C938518ECCC}" type="slidenum">
              <a:rPr lang="en-US" altLang="en-US" sz="1200">
                <a:latin typeface="Arial" panose="020B0604020202020204" pitchFamily="34" charset="0"/>
              </a:rPr>
              <a:pPr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45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D03C15AC-3D39-43AA-83DC-AA04C7FEF8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B0F3A141-0AA8-4B50-8664-8082F5170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8F93C985-9220-4F1F-9211-54BF446F1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08035C-C104-46E5-A3DA-DCF4FC537677}" type="slidenum">
              <a:rPr lang="en-US" altLang="en-US" sz="1200">
                <a:latin typeface="Arial" panose="020B0604020202020204" pitchFamily="34" charset="0"/>
              </a:rPr>
              <a:pPr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27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094F98E0-006C-4FC1-BD71-D226B10BAF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17440990-5CCE-4F40-8DC9-245FF34E6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8FD1E9D4-2C3F-4EC5-B0FC-07AAD45CF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FF3FD9-8018-43B9-BD90-9A84A3B13C4F}" type="slidenum">
              <a:rPr lang="en-US" altLang="en-US" sz="1200">
                <a:latin typeface="Arial" panose="020B0604020202020204" pitchFamily="34" charset="0"/>
              </a:rPr>
              <a:pPr/>
              <a:t>17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69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6A9B92F2-D602-499A-90FF-E6A1857D3E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D0B0C260-E10D-4F4E-AF6A-626E9C1B0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5F7C9666-B3C7-4327-821A-06E598902B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A68F64-B901-4A3D-B1FD-C2C35ABBE1A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785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B1574117-CB59-437A-BA64-334DCCD31D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F220052A-90C6-40B5-AFBF-33C6686B7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29A82DE8-2798-44A8-BF63-22DFFDF899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54A46F-9A62-42C4-8D6E-638805B4D1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189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22AF8978-7D0D-4084-B674-728E2B2BF3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4C4690E6-BA7E-4B43-8A9E-5D4EAAD60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B22AAA6F-D73D-4A07-B658-DF5BDC92C6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225EF8-52B9-4FD1-AA81-BA36E263803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25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16BE6-C9FC-43C0-BA7D-D8E1ED119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AC5104-C0D4-4531-B2B1-46E8AFB34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40A77-BDE6-48AD-B92D-B157A67FA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51AB-4C43-4460-BB25-FBDCF5ED278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D9576-1C80-4EFD-AAB1-446448AF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37C02-192F-4D24-BB22-624FCC6F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4876-126D-488F-9899-D060ECE2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0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137FF-9C37-4518-92C5-C746DFC79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B2945-34FC-4865-8C85-C133E894A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CE28-FC49-4CBB-82A7-984D84D76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51AB-4C43-4460-BB25-FBDCF5ED278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C6E2B-B67B-4B3A-BFB9-0F132BE3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475DB-35DA-4CBA-B9A4-5C58EE05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4876-126D-488F-9899-D060ECE2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801F59-B096-4E8C-AFE2-855A554CE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ECD46D-0F06-4AE3-B8B4-0C371DE5B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E0D07-5B4F-40D6-9101-CBC92FD2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51AB-4C43-4460-BB25-FBDCF5ED278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55A06-8DEC-41D4-A175-0B3851E7A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F4B4E-0BE6-4938-BDE8-DAA1F932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4876-126D-488F-9899-D060ECE2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01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cover slide ghosted">
            <a:extLst>
              <a:ext uri="{FF2B5EF4-FFF2-40B4-BE49-F238E27FC236}">
                <a16:creationId xmlns:a16="http://schemas.microsoft.com/office/drawing/2014/main" id="{E6D8DA8C-C2A9-403F-9111-7FB446E85B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-3175"/>
            <a:ext cx="12196233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92F52B92-CF8F-4D8F-A44D-29B70EF5B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1" y="6537326"/>
            <a:ext cx="6235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000">
                <a:latin typeface="Times New Roman" pitchFamily="1" charset="0"/>
              </a:rPr>
              <a:t>Copyright © 2008 Pearson Education Inc., publishing as Pearson Addison-Wesley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1C42BA9C-E302-4A65-9CF1-2E699D4F22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7133" y="5029200"/>
            <a:ext cx="11582400" cy="915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D33325"/>
                </a:solidFill>
                <a:latin typeface="Arial" charset="0"/>
              </a:rPr>
              <a:t>PowerPoint</a:t>
            </a:r>
            <a:r>
              <a:rPr lang="en-US" sz="1800" baseline="30000">
                <a:solidFill>
                  <a:srgbClr val="D33325"/>
                </a:solidFill>
                <a:latin typeface="Arial" charset="0"/>
              </a:rPr>
              <a:t>®</a:t>
            </a:r>
            <a:r>
              <a:rPr lang="en-US" sz="1800">
                <a:solidFill>
                  <a:srgbClr val="D33325"/>
                </a:solidFill>
                <a:latin typeface="Arial" charset="0"/>
              </a:rPr>
              <a:t> Lectures for</a:t>
            </a:r>
          </a:p>
          <a:p>
            <a:pPr algn="l">
              <a:defRPr/>
            </a:pPr>
            <a:r>
              <a:rPr lang="en-US" sz="1800" b="1" i="1">
                <a:solidFill>
                  <a:srgbClr val="D33325"/>
                </a:solidFill>
                <a:latin typeface="Arial" charset="0"/>
              </a:rPr>
              <a:t>University Physics, Twelfth Edition</a:t>
            </a:r>
          </a:p>
          <a:p>
            <a:pPr algn="l">
              <a:defRPr/>
            </a:pPr>
            <a:r>
              <a:rPr lang="en-US" sz="1800" b="1" i="1">
                <a:solidFill>
                  <a:srgbClr val="D33325"/>
                </a:solidFill>
                <a:latin typeface="Times New Roman" pitchFamily="1" charset="0"/>
              </a:rPr>
              <a:t>   – Hugh D. Young and Roger A. Freedman</a:t>
            </a:r>
          </a:p>
        </p:txBody>
      </p:sp>
      <p:sp>
        <p:nvSpPr>
          <p:cNvPr id="7" name="Text Box 23">
            <a:extLst>
              <a:ext uri="{FF2B5EF4-FFF2-40B4-BE49-F238E27FC236}">
                <a16:creationId xmlns:a16="http://schemas.microsoft.com/office/drawing/2014/main" id="{8E73B1DD-1D98-406E-9983-9E49C2477F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8667" y="6096001"/>
            <a:ext cx="2688878" cy="369974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1800" b="1">
                <a:solidFill>
                  <a:srgbClr val="D33325"/>
                </a:solidFill>
                <a:latin typeface="Times New Roman" pitchFamily="1" charset="0"/>
              </a:rPr>
              <a:t>Lectures by James Pazun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7501" y="2441575"/>
            <a:ext cx="11569700" cy="938719"/>
          </a:xfrm>
        </p:spPr>
        <p:txBody>
          <a:bodyPr/>
          <a:lstStyle>
            <a:lvl1pPr algn="r">
              <a:defRPr sz="5500">
                <a:solidFill>
                  <a:srgbClr val="D33325"/>
                </a:solidFill>
                <a:latin typeface="Times New Roman" pitchFamily="1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75168" y="1245885"/>
            <a:ext cx="11612033" cy="784830"/>
          </a:xfrm>
          <a:extLst/>
        </p:spPr>
        <p:txBody>
          <a:bodyPr anchor="ctr"/>
          <a:lstStyle>
            <a:lvl1pPr marL="0" indent="0">
              <a:defRPr sz="5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9505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1"/>
            <a:ext cx="11480800" cy="3359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120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64633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06790"/>
            <a:ext cx="103632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348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85801"/>
            <a:ext cx="5638800" cy="2585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685801"/>
            <a:ext cx="5638800" cy="2585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6804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078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13210"/>
            <a:ext cx="5386917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263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13210"/>
            <a:ext cx="5389033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2263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9446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6165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772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65768"/>
            <a:ext cx="4011084" cy="3693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2957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86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FE872-A6A9-49BD-9A9D-7485814A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91761-59AA-4AAA-BB3D-2C287446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851D7-A380-4BD6-9DEB-ABBB3A06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51AB-4C43-4460-BB25-FBDCF5ED278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00E40-1EEE-49CD-A074-1F1C6720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26BBF-E0D7-4DE6-BC3F-9CC4DE13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4876-126D-488F-9899-D060ECE2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88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98006"/>
            <a:ext cx="7315200" cy="3693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298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10337" y="685801"/>
            <a:ext cx="5175263" cy="3313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8678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69937" y="76201"/>
            <a:ext cx="1015663" cy="39227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8821" y="76201"/>
            <a:ext cx="3913379" cy="39227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60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03C0-17C1-49EC-A6C4-404BD529E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02481-BFE8-4B75-BC19-CF0508435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F5AD8-0567-4BC2-A75F-E270C8F0C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51AB-4C43-4460-BB25-FBDCF5ED278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6345-13B2-4175-AAB7-51A6A279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4CCA-8417-4B85-82BD-F5176E31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4876-126D-488F-9899-D060ECE2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3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7C483-F749-4D5C-AFD7-DFBF9926B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B08AB-DD1F-4059-ABA8-D050AFE6A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BE5FD-C3F0-4C35-B44C-E9310326D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8C1B5-1AC6-49A8-96A5-0A1EA1C46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51AB-4C43-4460-BB25-FBDCF5ED278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F5FE3C-C4FA-4A6B-810B-61FBA034C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D1A61-115E-449E-8BA5-2BCE7D85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4876-126D-488F-9899-D060ECE2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4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19F3-E8F0-4AE8-BF47-6532A2C2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79815-8F51-461E-ACD9-8874ECDFD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1A0CC-4897-4F6B-B538-E174B4CC8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7097D-1744-4766-A47D-6902A719F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06E81D-77BA-472E-ACE3-9B160B4C2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00ACF5-08A7-4AA8-BD29-8F1FE0781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51AB-4C43-4460-BB25-FBDCF5ED278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41B639-3BB8-43D2-94CA-7BACECC15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7C0877-1115-482E-8F09-7365D60F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4876-126D-488F-9899-D060ECE2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F1F35-2AB0-4377-B09B-7F7420786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26D93-13FD-4729-9E84-8C8930EAA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51AB-4C43-4460-BB25-FBDCF5ED278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59982-2E05-4E7A-AD3D-257C6ED4A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9564D8-EB78-480D-8FD9-290FBAD98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4876-126D-488F-9899-D060ECE2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4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D77F79-9EE2-4E1F-9A00-8F276C2D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51AB-4C43-4460-BB25-FBDCF5ED278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74AD10-0871-45A3-B79F-1B1E32B8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77F07-1D2D-40D5-A45D-B213326C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4876-126D-488F-9899-D060ECE2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2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8D365-F2D1-470C-A933-999D2813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42116-E757-4EB3-9E96-006071A72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891C7-519B-418F-BF41-E8A51A35A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91803-8604-4C6E-85AE-89F8CB56A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51AB-4C43-4460-BB25-FBDCF5ED278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24A73-4F5C-4B49-B593-A90802D89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8CA44-A8AA-48D9-8AE2-F029D27C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4876-126D-488F-9899-D060ECE2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8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74F4-76CE-4D9F-AA35-3BC569A9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E523F8-CFC2-4652-8A1F-B8F94D08B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94282-35F9-4099-A842-71970CF6C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AA460-BCB2-4C02-B33E-DA76148DA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51AB-4C43-4460-BB25-FBDCF5ED278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5CA8D-7D63-4A0C-B9C8-8F1563E89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47C86-CB27-4881-B7EC-12FB3B81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4876-126D-488F-9899-D060ECE2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5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84D85-2664-4574-8630-BB4A71C47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67AAE-EBB0-44C0-887B-912A9E4F8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A5C71-4AC5-4D89-A296-70949954A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A51AB-4C43-4460-BB25-FBDCF5ED278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266F-E280-417D-958C-3DB3E324D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4B850-92FC-46E8-8762-6AC77F134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94876-126D-488F-9899-D060ECE2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8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16355C0-EEA9-4059-AECD-A5D9FBD939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76200"/>
            <a:ext cx="11379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Box 4">
            <a:extLst>
              <a:ext uri="{FF2B5EF4-FFF2-40B4-BE49-F238E27FC236}">
                <a16:creationId xmlns:a16="http://schemas.microsoft.com/office/drawing/2014/main" id="{49D5DFE7-A555-40DE-9FE5-655EB6351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537326"/>
            <a:ext cx="7315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l">
              <a:defRPr/>
            </a:pPr>
            <a:r>
              <a:rPr lang="en-US" sz="1000">
                <a:latin typeface="Times New Roman" pitchFamily="1" charset="0"/>
              </a:rPr>
              <a:t>Copyright © 2008 Pearson Education Inc., publishing as Pearson Addison-Wesley</a:t>
            </a:r>
          </a:p>
        </p:txBody>
      </p:sp>
      <p:sp>
        <p:nvSpPr>
          <p:cNvPr id="1028" name="Line 5">
            <a:extLst>
              <a:ext uri="{FF2B5EF4-FFF2-40B4-BE49-F238E27FC236}">
                <a16:creationId xmlns:a16="http://schemas.microsoft.com/office/drawing/2014/main" id="{97422B19-67B5-4D61-B6DC-34D8C2BE04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6553200"/>
            <a:ext cx="11379200" cy="0"/>
          </a:xfrm>
          <a:prstGeom prst="line">
            <a:avLst/>
          </a:prstGeom>
          <a:noFill/>
          <a:ln w="25400">
            <a:solidFill>
              <a:srgbClr val="0048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Times New Roman" pitchFamily="1" charset="0"/>
            </a:endParaRPr>
          </a:p>
        </p:txBody>
      </p:sp>
      <p:sp>
        <p:nvSpPr>
          <p:cNvPr id="1029" name="Line 6">
            <a:extLst>
              <a:ext uri="{FF2B5EF4-FFF2-40B4-BE49-F238E27FC236}">
                <a16:creationId xmlns:a16="http://schemas.microsoft.com/office/drawing/2014/main" id="{8F28F4A5-BC31-47CD-BABA-C5F0550C98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609600"/>
            <a:ext cx="11379200" cy="0"/>
          </a:xfrm>
          <a:prstGeom prst="line">
            <a:avLst/>
          </a:prstGeom>
          <a:noFill/>
          <a:ln w="50800">
            <a:solidFill>
              <a:srgbClr val="0048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Times New Roman" pitchFamily="1" charset="0"/>
            </a:endParaRPr>
          </a:p>
        </p:txBody>
      </p:sp>
      <p:sp>
        <p:nvSpPr>
          <p:cNvPr id="1030" name="Rectangle 9">
            <a:extLst>
              <a:ext uri="{FF2B5EF4-FFF2-40B4-BE49-F238E27FC236}">
                <a16:creationId xmlns:a16="http://schemas.microsoft.com/office/drawing/2014/main" id="{00DB4612-3F61-480F-AA08-539826A6F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685801"/>
            <a:ext cx="114808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altLang="en-US"/>
              <a:t>Click to edit Master text styles</a:t>
            </a:r>
          </a:p>
          <a:p>
            <a:pPr lvl="2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  <a:p>
            <a:pPr lvl="4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965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+mj-lt"/>
          <a:ea typeface="+mj-ea"/>
          <a:cs typeface="+mj-cs"/>
        </a:defRPr>
      </a:lvl1pPr>
      <a:lvl2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Arial" charset="0"/>
        </a:defRPr>
      </a:lvl2pPr>
      <a:lvl3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Arial" charset="0"/>
        </a:defRPr>
      </a:lvl3pPr>
      <a:lvl4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Arial" charset="0"/>
        </a:defRPr>
      </a:lvl4pPr>
      <a:lvl5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Arial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Arial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Arial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Arial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5000"/>
        </a:spcBef>
        <a:spcAft>
          <a:spcPct val="20000"/>
        </a:spcAft>
        <a:buClr>
          <a:srgbClr val="0066CC"/>
        </a:buClr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40005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Arial" panose="020B0604020202020204" pitchFamily="34" charset="0"/>
        <a:buChar char="•"/>
        <a:defRPr sz="3000">
          <a:solidFill>
            <a:schemeClr val="tx1"/>
          </a:solidFill>
          <a:latin typeface="+mn-lt"/>
        </a:defRPr>
      </a:lvl2pPr>
      <a:lvl3pPr marL="1254125" indent="-45085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3pPr>
      <a:lvl4pPr marL="1828800" indent="-34290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Arial" panose="020B0604020202020204" pitchFamily="34" charset="0"/>
        <a:buChar char="•"/>
        <a:defRPr sz="2600">
          <a:solidFill>
            <a:schemeClr val="tx1"/>
          </a:solidFill>
          <a:latin typeface="+mn-lt"/>
        </a:defRPr>
      </a:lvl4pPr>
      <a:lvl5pPr marL="2286000" indent="-334963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</a:defRPr>
      </a:lvl5pPr>
      <a:lvl6pPr marL="27432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Arial" charset="0"/>
        <a:buChar char="–"/>
        <a:defRPr sz="2600">
          <a:solidFill>
            <a:schemeClr val="tx1"/>
          </a:solidFill>
          <a:latin typeface="+mn-lt"/>
        </a:defRPr>
      </a:lvl6pPr>
      <a:lvl7pPr marL="32004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Arial" charset="0"/>
        <a:buChar char="–"/>
        <a:defRPr sz="2600">
          <a:solidFill>
            <a:schemeClr val="tx1"/>
          </a:solidFill>
          <a:latin typeface="+mn-lt"/>
        </a:defRPr>
      </a:lvl7pPr>
      <a:lvl8pPr marL="36576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Arial" charset="0"/>
        <a:buChar char="–"/>
        <a:defRPr sz="2600">
          <a:solidFill>
            <a:schemeClr val="tx1"/>
          </a:solidFill>
          <a:latin typeface="+mn-lt"/>
        </a:defRPr>
      </a:lvl8pPr>
      <a:lvl9pPr marL="41148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Arial" charset="0"/>
        <a:buChar char="–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scal_(unit)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en.wikipedia.org/wiki/Torr" TargetMode="External"/><Relationship Id="rId4" Type="http://schemas.openxmlformats.org/officeDocument/2006/relationships/hyperlink" Target="http://en.wikipedia.org/wiki/Atmosphere_(unit)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F5CD-6337-424C-8CDE-4ED682B22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1833"/>
            <a:ext cx="9144000" cy="3914333"/>
          </a:xfrm>
        </p:spPr>
        <p:txBody>
          <a:bodyPr>
            <a:normAutofit/>
          </a:bodyPr>
          <a:lstStyle/>
          <a:p>
            <a:r>
              <a:rPr lang="en-US" sz="6700" b="1" dirty="0"/>
              <a:t>Chapter 17 </a:t>
            </a:r>
            <a:br>
              <a:rPr lang="en-US" sz="6700" b="1" dirty="0"/>
            </a:br>
            <a:br>
              <a:rPr lang="en-US" dirty="0"/>
            </a:br>
            <a:r>
              <a:rPr lang="en-US" dirty="0"/>
              <a:t>Temperature &amp; Heat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476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05AA8-1A6D-4D39-BFCD-1E8979C29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-2666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Radiation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684F9-5F20-4858-A93D-FC1D68CF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698269"/>
            <a:ext cx="10515600" cy="62767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200" dirty="0"/>
              <a:t>Stephan-Boltzmann relation:  </a:t>
            </a:r>
            <a:r>
              <a:rPr lang="en-US" sz="3200" b="1" dirty="0"/>
              <a:t>H = AeσT</a:t>
            </a:r>
            <a:r>
              <a:rPr lang="en-US" sz="3200" b="1" baseline="30000" dirty="0"/>
              <a:t>4</a:t>
            </a:r>
            <a:r>
              <a:rPr lang="en-US" sz="3200" baseline="30000" dirty="0"/>
              <a:t> </a:t>
            </a:r>
            <a:r>
              <a:rPr lang="en-US" sz="3200" dirty="0"/>
              <a:t>   σ = 5.67 x 10</a:t>
            </a:r>
            <a:r>
              <a:rPr lang="en-US" sz="3200" baseline="30000" dirty="0"/>
              <a:t>-8</a:t>
            </a:r>
            <a:r>
              <a:rPr lang="en-US" sz="3200" dirty="0"/>
              <a:t> W/m</a:t>
            </a:r>
            <a:r>
              <a:rPr lang="en-US" sz="3200" baseline="30000" dirty="0"/>
              <a:t>2</a:t>
            </a:r>
            <a:r>
              <a:rPr lang="en-US" sz="3200" dirty="0"/>
              <a:t>K</a:t>
            </a:r>
            <a:r>
              <a:rPr lang="en-US" sz="3200" baseline="30000" dirty="0"/>
              <a:t>4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/>
              <a:t>      The process of radiation involves emission or absorption.</a:t>
            </a:r>
          </a:p>
          <a:p>
            <a:pPr marL="0" indent="0">
              <a:buNone/>
            </a:pPr>
            <a:r>
              <a:rPr lang="en-US" sz="3200" b="1" dirty="0"/>
              <a:t>Emission</a:t>
            </a:r>
            <a:r>
              <a:rPr lang="en-US" sz="3200" dirty="0"/>
              <a:t> is when light is given off by a substance.  </a:t>
            </a:r>
          </a:p>
          <a:p>
            <a:pPr marL="0" indent="0">
              <a:buNone/>
            </a:pPr>
            <a:r>
              <a:rPr lang="en-US" sz="3200" b="1" dirty="0"/>
              <a:t>Absorption</a:t>
            </a:r>
            <a:r>
              <a:rPr lang="en-US" sz="3200" dirty="0"/>
              <a:t> is the taking on of energy by an electron, atom, or molecule.</a:t>
            </a:r>
          </a:p>
          <a:p>
            <a:pPr marL="0" indent="0">
              <a:buNone/>
            </a:pPr>
            <a:r>
              <a:rPr lang="en-US" sz="3200" b="1" dirty="0"/>
              <a:t>A black body</a:t>
            </a:r>
            <a:r>
              <a:rPr lang="en-US" sz="3200" dirty="0"/>
              <a:t> is a perfect emitter and absorber.  </a:t>
            </a:r>
          </a:p>
          <a:p>
            <a:pPr marL="0" indent="0">
              <a:buNone/>
            </a:pPr>
            <a:r>
              <a:rPr lang="en-US" sz="3200" b="1" dirty="0"/>
              <a:t>The Greenhouse Effect</a:t>
            </a:r>
            <a:r>
              <a:rPr lang="en-US" sz="3200" dirty="0"/>
              <a:t>:   ultraviolet radiation hits the earth and is converted into infrared light (heat).   Carbon dioxide, water molecules, and methane act like a blanket and hold the heat in the atmosphere (Global Warming?).</a:t>
            </a:r>
          </a:p>
          <a:p>
            <a:pPr marL="0" indent="0">
              <a:buNone/>
            </a:pPr>
            <a:r>
              <a:rPr lang="en-US" sz="3200" b="1" dirty="0"/>
              <a:t>Solar Power</a:t>
            </a:r>
            <a:r>
              <a:rPr lang="en-US" sz="3200" dirty="0"/>
              <a:t>:   Energy radiated from the sun--about 1387 watts of power hit every square meter of the earth (adjusted by the angle the surface and the absorption of the cloud cover).</a:t>
            </a:r>
          </a:p>
        </p:txBody>
      </p:sp>
    </p:spTree>
    <p:extLst>
      <p:ext uri="{BB962C8B-B14F-4D97-AF65-F5344CB8AC3E}">
        <p14:creationId xmlns:p14="http://schemas.microsoft.com/office/powerpoint/2010/main" val="3520250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5D43A-85C7-4955-8D04-AD44E2A19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007"/>
            <a:ext cx="10515600" cy="6741622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CHANGE OF STATE   Q = mL</a:t>
            </a:r>
            <a:endParaRPr lang="en-US" sz="4000" dirty="0"/>
          </a:p>
          <a:p>
            <a:pPr marL="0" indent="0">
              <a:buNone/>
            </a:pPr>
            <a:r>
              <a:rPr lang="en-US" sz="4000" b="1" dirty="0"/>
              <a:t>Melting</a:t>
            </a:r>
            <a:r>
              <a:rPr lang="en-US" sz="4000" dirty="0"/>
              <a:t> </a:t>
            </a:r>
            <a:r>
              <a:rPr lang="en-US" sz="4000" b="1" dirty="0"/>
              <a:t>point</a:t>
            </a:r>
            <a:r>
              <a:rPr lang="en-US" sz="4000" dirty="0"/>
              <a:t>:  the temperature at which a solid is converted to a liquid.</a:t>
            </a:r>
          </a:p>
          <a:p>
            <a:pPr marL="0" indent="0">
              <a:buNone/>
            </a:pPr>
            <a:r>
              <a:rPr lang="en-US" sz="4000" b="1" dirty="0"/>
              <a:t>Latent Heat of fusion</a:t>
            </a:r>
            <a:r>
              <a:rPr lang="en-US" sz="4000" dirty="0"/>
              <a:t>: the heat necessary to melt a solid.  This is </a:t>
            </a:r>
            <a:r>
              <a:rPr lang="en-US" sz="4000" b="1" dirty="0" err="1"/>
              <a:t>L</a:t>
            </a:r>
            <a:r>
              <a:rPr lang="en-US" b="1" dirty="0" err="1"/>
              <a:t>f</a:t>
            </a:r>
            <a:r>
              <a:rPr lang="en-US" b="1" dirty="0"/>
              <a:t> </a:t>
            </a:r>
            <a:r>
              <a:rPr lang="en-US" sz="4000" b="1" dirty="0"/>
              <a:t>= 80 </a:t>
            </a:r>
            <a:r>
              <a:rPr lang="en-US" sz="4000" b="1" dirty="0" err="1"/>
              <a:t>cal</a:t>
            </a:r>
            <a:r>
              <a:rPr lang="en-US" sz="4000" b="1" dirty="0"/>
              <a:t>/g</a:t>
            </a:r>
            <a:r>
              <a:rPr lang="en-US" sz="4000" dirty="0"/>
              <a:t> for ice.</a:t>
            </a:r>
          </a:p>
          <a:p>
            <a:pPr marL="0" indent="0">
              <a:buNone/>
            </a:pPr>
            <a:r>
              <a:rPr lang="en-US" sz="4000" b="1" dirty="0"/>
              <a:t>Boiling point</a:t>
            </a:r>
            <a:r>
              <a:rPr lang="en-US" sz="4000" dirty="0"/>
              <a:t> is the temperature at which a liquid boils to a gas.</a:t>
            </a:r>
          </a:p>
          <a:p>
            <a:pPr marL="0" indent="0">
              <a:buNone/>
            </a:pPr>
            <a:r>
              <a:rPr lang="en-US" sz="4000" b="1" dirty="0"/>
              <a:t>Latent Heat of vaporization</a:t>
            </a:r>
            <a:r>
              <a:rPr lang="en-US" sz="4000" dirty="0"/>
              <a:t>: the heat necessary to vaporize a liquid.  This is    </a:t>
            </a:r>
            <a:r>
              <a:rPr lang="en-US" sz="4000" b="1" dirty="0"/>
              <a:t>L</a:t>
            </a:r>
            <a:r>
              <a:rPr lang="en-US" b="1" dirty="0"/>
              <a:t>v</a:t>
            </a:r>
            <a:r>
              <a:rPr lang="en-US" sz="4000" b="1" dirty="0"/>
              <a:t> = 540 calories/g</a:t>
            </a:r>
            <a:r>
              <a:rPr lang="en-US" sz="4000" dirty="0"/>
              <a:t> for water.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59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CD21BD-3ED0-4FDC-9B3F-52F4E4356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25"/>
            <a:ext cx="10515600" cy="651668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/>
              <a:t>OTHER PHASES (&amp; details):</a:t>
            </a:r>
          </a:p>
          <a:p>
            <a:pPr marL="0" indent="0">
              <a:buNone/>
            </a:pPr>
            <a:r>
              <a:rPr lang="en-US" sz="3600" b="1" dirty="0"/>
              <a:t>Brownian motion</a:t>
            </a:r>
            <a:r>
              <a:rPr lang="en-US" sz="3600" dirty="0"/>
              <a:t> is the random buffeting of suspended particles by air molecules. (Example—dust in the air)</a:t>
            </a:r>
          </a:p>
          <a:p>
            <a:pPr marL="0" indent="0">
              <a:buNone/>
            </a:pPr>
            <a:r>
              <a:rPr lang="en-US" sz="3600" dirty="0"/>
              <a:t>Boiling point also depends on pressure.  Water boils at a lower temperature in the mountains, where the air pressure is lower.  The vapor has a higher relative pressure and escapes.  </a:t>
            </a:r>
          </a:p>
          <a:p>
            <a:pPr marL="0" indent="0">
              <a:buNone/>
            </a:pPr>
            <a:r>
              <a:rPr lang="en-US" sz="3600" dirty="0"/>
              <a:t>Many other phase transitions occurring at a </a:t>
            </a:r>
            <a:r>
              <a:rPr lang="en-US" sz="3600" b="1" dirty="0"/>
              <a:t>transition temperature</a:t>
            </a:r>
            <a:r>
              <a:rPr lang="en-US" sz="3600" dirty="0"/>
              <a:t>: magnetic at the </a:t>
            </a:r>
            <a:r>
              <a:rPr lang="en-US" sz="3600" b="1" dirty="0"/>
              <a:t>Curie Temperature</a:t>
            </a:r>
            <a:r>
              <a:rPr lang="en-US" sz="3600" dirty="0"/>
              <a:t>.  Others:  crystal, liquid crystal, quasi-crystal, superconductivity, </a:t>
            </a:r>
            <a:r>
              <a:rPr lang="en-US" sz="3600" dirty="0" err="1"/>
              <a:t>etc</a:t>
            </a:r>
            <a:r>
              <a:rPr lang="en-US" sz="3600" dirty="0"/>
              <a:t>…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49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6ED81-431C-4842-B3AB-D148F1C5B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533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Chapter 18 Thermal States of Matter</a:t>
            </a:r>
          </a:p>
        </p:txBody>
      </p:sp>
    </p:spTree>
    <p:extLst>
      <p:ext uri="{BB962C8B-B14F-4D97-AF65-F5344CB8AC3E}">
        <p14:creationId xmlns:p14="http://schemas.microsoft.com/office/powerpoint/2010/main" val="673829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F99DE12E-81AF-4659-BDDE-B076A5BF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066800"/>
            <a:ext cx="8534400" cy="508000"/>
          </a:xfrm>
        </p:spPr>
        <p:txBody>
          <a:bodyPr>
            <a:noAutofit/>
          </a:bodyPr>
          <a:lstStyle/>
          <a:p>
            <a:r>
              <a:rPr lang="en-US" altLang="en-US" sz="5400" dirty="0"/>
              <a:t>Equation of State of Solid (reasonable range)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B48F04EC-6178-4F1D-8105-D930CB088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057400"/>
            <a:ext cx="8610600" cy="3886200"/>
          </a:xfrm>
        </p:spPr>
        <p:txBody>
          <a:bodyPr/>
          <a:lstStyle/>
          <a:p>
            <a:pPr marL="0" indent="0">
              <a:buNone/>
            </a:pPr>
            <a:endParaRPr lang="en-US" altLang="en-US" sz="4000" dirty="0"/>
          </a:p>
          <a:p>
            <a:pPr marL="0" indent="0">
              <a:buNone/>
            </a:pPr>
            <a:r>
              <a:rPr lang="en-US" altLang="en-US" sz="4000" dirty="0"/>
              <a:t>Experiments </a:t>
            </a:r>
            <a:r>
              <a:rPr lang="en-US" altLang="en-US" sz="4000" dirty="0"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r>
              <a:rPr lang="en-US" altLang="en-US" sz="4000" dirty="0">
                <a:sym typeface="Wingdings" panose="05000000000000000000" pitchFamily="2" charset="2"/>
              </a:rPr>
              <a:t>	V = V</a:t>
            </a:r>
            <a:r>
              <a:rPr lang="en-US" altLang="en-US" sz="4000" baseline="-25000" dirty="0">
                <a:sym typeface="Wingdings" panose="05000000000000000000" pitchFamily="2" charset="2"/>
              </a:rPr>
              <a:t>0</a:t>
            </a:r>
            <a:r>
              <a:rPr lang="en-US" altLang="en-US" sz="4000" dirty="0">
                <a:sym typeface="Wingdings" panose="05000000000000000000" pitchFamily="2" charset="2"/>
              </a:rPr>
              <a:t>[1 + </a:t>
            </a:r>
            <a:r>
              <a:rPr lang="el-GR" altLang="en-US" sz="4000" dirty="0">
                <a:sym typeface="Wingdings" panose="05000000000000000000" pitchFamily="2" charset="2"/>
              </a:rPr>
              <a:t>β</a:t>
            </a:r>
            <a:r>
              <a:rPr lang="en-US" altLang="en-US" sz="4000" dirty="0">
                <a:sym typeface="Wingdings" panose="05000000000000000000" pitchFamily="2" charset="2"/>
              </a:rPr>
              <a:t>(T-T</a:t>
            </a:r>
            <a:r>
              <a:rPr lang="en-US" altLang="en-US" sz="4000" baseline="-25000" dirty="0">
                <a:sym typeface="Wingdings" panose="05000000000000000000" pitchFamily="2" charset="2"/>
              </a:rPr>
              <a:t>0</a:t>
            </a:r>
            <a:r>
              <a:rPr lang="en-US" altLang="en-US" sz="4000" dirty="0">
                <a:sym typeface="Wingdings" panose="05000000000000000000" pitchFamily="2" charset="2"/>
              </a:rPr>
              <a:t>) – k(p -p</a:t>
            </a:r>
            <a:r>
              <a:rPr lang="en-US" altLang="en-US" sz="4000" baseline="-25000" dirty="0">
                <a:sym typeface="Wingdings" panose="05000000000000000000" pitchFamily="2" charset="2"/>
              </a:rPr>
              <a:t>0</a:t>
            </a:r>
            <a:r>
              <a:rPr lang="en-US" altLang="en-US" sz="4000" dirty="0">
                <a:sym typeface="Wingdings" panose="05000000000000000000" pitchFamily="2" charset="2"/>
              </a:rPr>
              <a:t>)]</a:t>
            </a:r>
          </a:p>
          <a:p>
            <a:pPr marL="0" indent="0">
              <a:buNone/>
            </a:pPr>
            <a:r>
              <a:rPr lang="en-US" altLang="en-US" sz="4000" dirty="0">
                <a:sym typeface="Wingdings" panose="05000000000000000000" pitchFamily="2" charset="2"/>
              </a:rPr>
              <a:t>   Compressibility,    k = -(1/ V</a:t>
            </a:r>
            <a:r>
              <a:rPr lang="en-US" altLang="en-US" sz="4000" baseline="-25000" dirty="0">
                <a:sym typeface="Wingdings" panose="05000000000000000000" pitchFamily="2" charset="2"/>
              </a:rPr>
              <a:t>0</a:t>
            </a:r>
            <a:r>
              <a:rPr lang="en-US" altLang="en-US" sz="4000" dirty="0">
                <a:sym typeface="Wingdings" panose="05000000000000000000" pitchFamily="2" charset="2"/>
              </a:rPr>
              <a:t>)∆V/∆p    </a:t>
            </a:r>
          </a:p>
          <a:p>
            <a:pPr marL="0" indent="0">
              <a:buNone/>
            </a:pPr>
            <a:r>
              <a:rPr lang="en-US" altLang="en-US" sz="4000" dirty="0">
                <a:sym typeface="Wingdings" panose="05000000000000000000" pitchFamily="2" charset="2"/>
              </a:rPr>
              <a:t>						(T = const.)</a:t>
            </a:r>
          </a:p>
          <a:p>
            <a:endParaRPr lang="en-US" altLang="en-US" baseline="-25000" dirty="0">
              <a:sym typeface="Wingdings" panose="05000000000000000000" pitchFamily="2" charset="2"/>
            </a:endParaRPr>
          </a:p>
          <a:p>
            <a:endParaRPr lang="en-US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971714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5D8D4A2-65E2-462A-B0BB-A45BA1669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5400" b="1" dirty="0"/>
              <a:t>Molecular awareness: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C42475E0-7ADE-43C2-AE24-3FAE7CCA0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600200"/>
            <a:ext cx="8610600" cy="43624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dirty="0"/>
              <a:t>For n constant, PV/T = constant, a useful form.</a:t>
            </a:r>
          </a:p>
          <a:p>
            <a:pPr marL="0" indent="0">
              <a:buNone/>
            </a:pPr>
            <a:r>
              <a:rPr lang="en-US" altLang="en-US" sz="4400" dirty="0"/>
              <a:t>Pressure caused by molecular impacts</a:t>
            </a:r>
          </a:p>
          <a:p>
            <a:pPr marL="0" indent="0">
              <a:buNone/>
            </a:pPr>
            <a:r>
              <a:rPr lang="en-US" altLang="en-US" sz="4400" dirty="0"/>
              <a:t> 	1 </a:t>
            </a:r>
            <a:r>
              <a:rPr lang="en-US" altLang="en-US" sz="4400" dirty="0" err="1"/>
              <a:t>atm</a:t>
            </a:r>
            <a:r>
              <a:rPr lang="en-US" altLang="en-US" sz="4400" dirty="0"/>
              <a:t> </a:t>
            </a:r>
            <a:r>
              <a:rPr lang="en-US" altLang="en-US" sz="4400" dirty="0">
                <a:sym typeface="Wingdings" panose="05000000000000000000" pitchFamily="2" charset="2"/>
              </a:rPr>
              <a:t> v(</a:t>
            </a:r>
            <a:r>
              <a:rPr lang="en-US" altLang="en-US" sz="4400" dirty="0" err="1">
                <a:sym typeface="Wingdings" panose="05000000000000000000" pitchFamily="2" charset="2"/>
              </a:rPr>
              <a:t>avg</a:t>
            </a:r>
            <a:r>
              <a:rPr lang="en-US" altLang="en-US" sz="4400" dirty="0">
                <a:sym typeface="Wingdings" panose="05000000000000000000" pitchFamily="2" charset="2"/>
              </a:rPr>
              <a:t>) = 1000 mi/hr.</a:t>
            </a:r>
            <a:r>
              <a:rPr lang="en-US" altLang="en-US" sz="4400" dirty="0"/>
              <a:t> </a:t>
            </a:r>
          </a:p>
          <a:p>
            <a:pPr marL="0" indent="0">
              <a:buNone/>
            </a:pPr>
            <a:r>
              <a:rPr lang="en-US" altLang="en-US" sz="4400" dirty="0"/>
              <a:t>Think atomic!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5253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05B52-D844-4C23-8275-A93612DF9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430"/>
            <a:ext cx="10515600" cy="6664569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/>
              <a:t>Ideal Gas Law:  </a:t>
            </a:r>
          </a:p>
          <a:p>
            <a:pPr marL="0" indent="0">
              <a:buNone/>
            </a:pPr>
            <a:r>
              <a:rPr lang="en-US" sz="4400" dirty="0"/>
              <a:t>for no intermolecular interaction</a:t>
            </a:r>
            <a:r>
              <a:rPr lang="en-US" sz="4400" b="1" dirty="0"/>
              <a:t>, </a:t>
            </a:r>
            <a:r>
              <a:rPr lang="en-US" sz="4400" b="1" dirty="0" err="1"/>
              <a:t>pV</a:t>
            </a:r>
            <a:r>
              <a:rPr lang="en-US" sz="4400" b="1" dirty="0"/>
              <a:t> = </a:t>
            </a:r>
            <a:r>
              <a:rPr lang="en-US" sz="4400" b="1" dirty="0" err="1"/>
              <a:t>nRT</a:t>
            </a:r>
            <a:r>
              <a:rPr lang="en-US" sz="4400" b="1" dirty="0"/>
              <a:t>,  n =</a:t>
            </a:r>
            <a:r>
              <a:rPr lang="en-US" sz="4400" b="1" dirty="0" err="1"/>
              <a:t>m</a:t>
            </a:r>
            <a:r>
              <a:rPr lang="en-US" sz="4400" b="1" baseline="-25000" dirty="0" err="1"/>
              <a:t>tot</a:t>
            </a:r>
            <a:r>
              <a:rPr lang="en-US" sz="4400" b="1" dirty="0"/>
              <a:t> /M</a:t>
            </a:r>
            <a:r>
              <a:rPr lang="en-US" sz="4400" dirty="0"/>
              <a:t>, M is mass/mole, R = 8.31 J/</a:t>
            </a:r>
            <a:r>
              <a:rPr lang="en-US" sz="4400" dirty="0" err="1"/>
              <a:t>mol</a:t>
            </a:r>
            <a:r>
              <a:rPr lang="en-US" sz="4400" dirty="0"/>
              <a:t> K.   </a:t>
            </a:r>
          </a:p>
          <a:p>
            <a:pPr marL="0" indent="0">
              <a:buNone/>
            </a:pPr>
            <a:r>
              <a:rPr lang="en-US" sz="4400" dirty="0"/>
              <a:t>This is an example of an </a:t>
            </a:r>
            <a:r>
              <a:rPr lang="en-US" sz="4400" b="1" dirty="0"/>
              <a:t>Equation of State and State Variables </a:t>
            </a:r>
            <a:r>
              <a:rPr lang="en-US" sz="4400" dirty="0"/>
              <a:t>(in this case p, V, and T).</a:t>
            </a:r>
          </a:p>
          <a:p>
            <a:pPr marL="0" indent="0">
              <a:buNone/>
            </a:pPr>
            <a:r>
              <a:rPr lang="en-US" sz="4400" dirty="0"/>
              <a:t>I mole of molecules contains N</a:t>
            </a:r>
            <a:r>
              <a:rPr lang="en-US" sz="4400" baseline="-25000" dirty="0"/>
              <a:t>A</a:t>
            </a:r>
            <a:r>
              <a:rPr lang="en-US" sz="4400" dirty="0"/>
              <a:t> = 6.022 x 10</a:t>
            </a:r>
            <a:r>
              <a:rPr lang="en-US" sz="4400" baseline="30000" dirty="0"/>
              <a:t>23</a:t>
            </a:r>
            <a:r>
              <a:rPr lang="en-US" sz="4400" dirty="0"/>
              <a:t> molecules.  M = N</a:t>
            </a:r>
            <a:r>
              <a:rPr lang="en-US" sz="4400" baseline="-25000" dirty="0"/>
              <a:t>A </a:t>
            </a:r>
            <a:r>
              <a:rPr lang="en-US" sz="4400" dirty="0"/>
              <a:t>m (m = 1 molecule mass)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06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26F8A57-0EF7-4026-B6AB-2AE4A782C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7431" y="92074"/>
            <a:ext cx="8839200" cy="503238"/>
          </a:xfrm>
        </p:spPr>
        <p:txBody>
          <a:bodyPr>
            <a:normAutofit fontScale="9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dirty="0">
                <a:latin typeface="Times New Roman" panose="02020603050405020304" pitchFamily="18" charset="0"/>
              </a:rPr>
              <a:t>Variation of pressure as elevation changes</a:t>
            </a:r>
          </a:p>
        </p:txBody>
      </p:sp>
      <p:sp>
        <p:nvSpPr>
          <p:cNvPr id="339971" name="Rectangle 3">
            <a:extLst>
              <a:ext uri="{FF2B5EF4-FFF2-40B4-BE49-F238E27FC236}">
                <a16:creationId xmlns:a16="http://schemas.microsoft.com/office/drawing/2014/main" id="{E40EAA2B-1C6B-4CE5-B8DA-31A126FF3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841376"/>
            <a:ext cx="9425354" cy="1089025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3200" dirty="0">
                <a:latin typeface="Times New Roman" panose="02020603050405020304" pitchFamily="18" charset="0"/>
              </a:rPr>
              <a:t>Compression by weight of gas above makes exponential falloff.  </a:t>
            </a:r>
          </a:p>
        </p:txBody>
      </p:sp>
      <p:pic>
        <p:nvPicPr>
          <p:cNvPr id="10244" name="Picture 5" descr="18_Figure04-I">
            <a:extLst>
              <a:ext uri="{FF2B5EF4-FFF2-40B4-BE49-F238E27FC236}">
                <a16:creationId xmlns:a16="http://schemas.microsoft.com/office/drawing/2014/main" id="{B9FE27E8-B106-4FE5-97B5-46DA1DC54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6"/>
          <a:stretch>
            <a:fillRect/>
          </a:stretch>
        </p:blipFill>
        <p:spPr bwMode="auto">
          <a:xfrm>
            <a:off x="2655278" y="1815175"/>
            <a:ext cx="7255486" cy="489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4">
            <a:extLst>
              <a:ext uri="{FF2B5EF4-FFF2-40B4-BE49-F238E27FC236}">
                <a16:creationId xmlns:a16="http://schemas.microsoft.com/office/drawing/2014/main" id="{78BAE048-90F1-41E3-A113-D6D6C862A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1" y="2133601"/>
            <a:ext cx="4195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Will prove P(Everest) = .33 atm.</a:t>
            </a:r>
          </a:p>
        </p:txBody>
      </p:sp>
    </p:spTree>
    <p:extLst>
      <p:ext uri="{BB962C8B-B14F-4D97-AF65-F5344CB8AC3E}">
        <p14:creationId xmlns:p14="http://schemas.microsoft.com/office/powerpoint/2010/main" val="161464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FB93141-CBA9-41A4-8107-6B01D7AA8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Van der Waals Equation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42039068-2AE6-4D1B-AB5A-2C64F6BD7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990600"/>
            <a:ext cx="8610600" cy="5566139"/>
          </a:xfrm>
        </p:spPr>
        <p:txBody>
          <a:bodyPr/>
          <a:lstStyle/>
          <a:p>
            <a:r>
              <a:rPr lang="en-US" altLang="en-US" dirty="0"/>
              <a:t>		</a:t>
            </a:r>
            <a:r>
              <a:rPr lang="en-US" altLang="en-US" sz="3600" b="1" dirty="0"/>
              <a:t>(P + an</a:t>
            </a:r>
            <a:r>
              <a:rPr lang="en-US" altLang="en-US" sz="3600" b="1" baseline="30000" dirty="0"/>
              <a:t>2</a:t>
            </a:r>
            <a:r>
              <a:rPr lang="en-US" altLang="en-US" sz="3600" b="1" dirty="0"/>
              <a:t>/V</a:t>
            </a:r>
            <a:r>
              <a:rPr lang="en-US" altLang="en-US" sz="3600" b="1" baseline="30000" dirty="0"/>
              <a:t>2</a:t>
            </a:r>
            <a:r>
              <a:rPr lang="en-US" altLang="en-US" sz="3600" b="1" dirty="0"/>
              <a:t>)(V-</a:t>
            </a:r>
            <a:r>
              <a:rPr lang="en-US" altLang="en-US" sz="3600" b="1" dirty="0" err="1"/>
              <a:t>nb</a:t>
            </a:r>
            <a:r>
              <a:rPr lang="en-US" altLang="en-US" sz="3600" b="1" dirty="0"/>
              <a:t>) = </a:t>
            </a:r>
            <a:r>
              <a:rPr lang="en-US" altLang="en-US" sz="3600" b="1" dirty="0" err="1"/>
              <a:t>nRT</a:t>
            </a:r>
            <a:r>
              <a:rPr lang="en-US" altLang="en-US" sz="3600" b="1" dirty="0"/>
              <a:t>  More detail than Ideal Gas law.</a:t>
            </a:r>
            <a:endParaRPr lang="en-US" altLang="en-US" sz="3600" b="1" baseline="30000" dirty="0"/>
          </a:p>
          <a:p>
            <a:r>
              <a:rPr lang="en-US" altLang="en-US" dirty="0"/>
              <a:t>a represents intermolecular forces</a:t>
            </a:r>
          </a:p>
          <a:p>
            <a:r>
              <a:rPr lang="en-US" altLang="en-US" dirty="0"/>
              <a:t>b scales down volume occupied by molecules</a:t>
            </a:r>
          </a:p>
          <a:p>
            <a:r>
              <a:rPr lang="en-US" altLang="en-US" dirty="0"/>
              <a:t>Ex.  CO</a:t>
            </a:r>
            <a:r>
              <a:rPr lang="en-US" altLang="en-US" baseline="-25000" dirty="0"/>
              <a:t>2 </a:t>
            </a:r>
            <a:r>
              <a:rPr lang="en-US" altLang="en-US" dirty="0"/>
              <a:t>requires .5% correction at STP </a:t>
            </a:r>
          </a:p>
          <a:p>
            <a:r>
              <a:rPr lang="en-US" altLang="en-US" dirty="0"/>
              <a:t>= 0 °C, 101.325 </a:t>
            </a:r>
            <a:r>
              <a:rPr lang="en-US" altLang="en-US" dirty="0">
                <a:hlinkClick r:id="rId3" action="ppaction://hlinkfile" tooltip="Pascal (unit)"/>
              </a:rPr>
              <a:t>kPa</a:t>
            </a:r>
            <a:r>
              <a:rPr lang="en-US" altLang="en-US" dirty="0"/>
              <a:t> [1 </a:t>
            </a:r>
            <a:r>
              <a:rPr lang="en-US" altLang="en-US" dirty="0" err="1">
                <a:hlinkClick r:id="rId4" action="ppaction://hlinkfile" tooltip="Atmosphere (unit)"/>
              </a:rPr>
              <a:t>atm</a:t>
            </a:r>
            <a:r>
              <a:rPr lang="en-US" altLang="en-US" dirty="0"/>
              <a:t> or 760 </a:t>
            </a:r>
            <a:r>
              <a:rPr lang="en-US" altLang="en-US" dirty="0">
                <a:hlinkClick r:id="rId5" action="ppaction://hlinkfile" tooltip="Torr"/>
              </a:rPr>
              <a:t>Torr</a:t>
            </a:r>
            <a:r>
              <a:rPr lang="en-US" altLang="en-US" dirty="0"/>
              <a:t> (mm Hg)]. </a:t>
            </a:r>
          </a:p>
          <a:p>
            <a:r>
              <a:rPr lang="en-US" altLang="en-US" dirty="0"/>
              <a:t>	(some standards use 15 or 20 °C)</a:t>
            </a:r>
            <a:endParaRPr lang="en-US" altLang="en-US" baseline="30000" dirty="0"/>
          </a:p>
          <a:p>
            <a:r>
              <a:rPr lang="en-US" altLang="en-US" baseline="30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8552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9A77A-7A14-47AB-B133-FF5923281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76200"/>
            <a:ext cx="11379200" cy="646331"/>
          </a:xfrm>
        </p:spPr>
        <p:txBody>
          <a:bodyPr/>
          <a:lstStyle/>
          <a:p>
            <a:pPr algn="ctr"/>
            <a:r>
              <a:rPr lang="en-US" sz="4000" dirty="0"/>
              <a:t>Other Important characteristics of gases: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B23FB-AE4F-4056-8AE4-6588B9EFA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85801"/>
            <a:ext cx="11480800" cy="6363280"/>
          </a:xfrm>
        </p:spPr>
        <p:txBody>
          <a:bodyPr/>
          <a:lstStyle/>
          <a:p>
            <a:endParaRPr lang="en-US" b="1" dirty="0"/>
          </a:p>
          <a:p>
            <a:r>
              <a:rPr lang="en-US" sz="3200" b="1" dirty="0"/>
              <a:t>Mean Free Path</a:t>
            </a:r>
            <a:r>
              <a:rPr lang="en-US" sz="3200" dirty="0"/>
              <a:t>, </a:t>
            </a:r>
            <a:r>
              <a:rPr lang="en-US" sz="3200" b="1" dirty="0"/>
              <a:t>λ = V/(4π√2r</a:t>
            </a:r>
            <a:r>
              <a:rPr lang="en-US" sz="3200" b="1" baseline="30000" dirty="0"/>
              <a:t>2</a:t>
            </a:r>
            <a:r>
              <a:rPr lang="en-US" sz="3200" b="1" dirty="0"/>
              <a:t>N), where N/V is # of molecules/volume.</a:t>
            </a:r>
            <a:endParaRPr lang="en-US" sz="3200" dirty="0"/>
          </a:p>
          <a:p>
            <a:r>
              <a:rPr lang="en-US" sz="3200" b="1" dirty="0"/>
              <a:t>Molar Heat Capacity</a:t>
            </a:r>
            <a:r>
              <a:rPr lang="en-US" sz="3200" dirty="0"/>
              <a:t> of ideal monatomic gas C</a:t>
            </a:r>
            <a:r>
              <a:rPr lang="en-US" sz="3200" baseline="-25000" dirty="0"/>
              <a:t>V</a:t>
            </a:r>
            <a:r>
              <a:rPr lang="en-US" sz="3200" dirty="0"/>
              <a:t> = (3/2)R, diatomic: C</a:t>
            </a:r>
            <a:r>
              <a:rPr lang="en-US" sz="3200" baseline="-25000" dirty="0"/>
              <a:t>V</a:t>
            </a:r>
            <a:r>
              <a:rPr lang="en-US" sz="3200" dirty="0"/>
              <a:t> = (5/2)R ,</a:t>
            </a:r>
          </a:p>
          <a:p>
            <a:r>
              <a:rPr lang="en-US" sz="3200" dirty="0"/>
              <a:t>Solid: C</a:t>
            </a:r>
            <a:r>
              <a:rPr lang="en-US" sz="3200" baseline="-25000" dirty="0"/>
              <a:t>V</a:t>
            </a:r>
            <a:r>
              <a:rPr lang="en-US" sz="3200" dirty="0"/>
              <a:t> = 3R.</a:t>
            </a:r>
          </a:p>
          <a:p>
            <a:r>
              <a:rPr lang="en-US" sz="3200" b="1" dirty="0"/>
              <a:t>Maxwell-Boltzmann</a:t>
            </a:r>
            <a:r>
              <a:rPr lang="en-US" sz="3200" dirty="0"/>
              <a:t> velocity distribution of an ideal gas:</a:t>
            </a:r>
          </a:p>
          <a:p>
            <a:r>
              <a:rPr lang="es-ES" sz="3200" b="1" dirty="0"/>
              <a:t>f(v) = 4</a:t>
            </a:r>
            <a:r>
              <a:rPr lang="en-US" sz="3200" b="1" dirty="0"/>
              <a:t>π</a:t>
            </a:r>
            <a:r>
              <a:rPr lang="es-ES" sz="3200" b="1" dirty="0"/>
              <a:t>(m/2</a:t>
            </a:r>
            <a:r>
              <a:rPr lang="en-US" sz="3200" b="1" dirty="0"/>
              <a:t>π</a:t>
            </a:r>
            <a:r>
              <a:rPr lang="es-ES" sz="3200" b="1" dirty="0" err="1"/>
              <a:t>kT</a:t>
            </a:r>
            <a:r>
              <a:rPr lang="es-ES" sz="3200" b="1" dirty="0"/>
              <a:t>)</a:t>
            </a:r>
            <a:r>
              <a:rPr lang="es-ES" sz="3200" b="1" baseline="30000" dirty="0"/>
              <a:t>3/2</a:t>
            </a:r>
            <a:r>
              <a:rPr lang="es-ES" sz="3200" b="1" dirty="0"/>
              <a:t> v</a:t>
            </a:r>
            <a:r>
              <a:rPr lang="es-ES" sz="3200" b="1" baseline="30000" dirty="0"/>
              <a:t>2</a:t>
            </a:r>
            <a:r>
              <a:rPr lang="es-ES" sz="3200" b="1" dirty="0"/>
              <a:t>e</a:t>
            </a:r>
            <a:r>
              <a:rPr lang="es-ES" sz="3200" b="1" baseline="30000" dirty="0"/>
              <a:t>-mv2/2kT</a:t>
            </a:r>
            <a:r>
              <a:rPr lang="es-ES" sz="3200" dirty="0"/>
              <a:t>.  </a:t>
            </a:r>
            <a:r>
              <a:rPr lang="es-ES" sz="3200" dirty="0" err="1"/>
              <a:t>Tough</a:t>
            </a:r>
            <a:r>
              <a:rPr lang="es-ES" sz="3200" dirty="0"/>
              <a:t> </a:t>
            </a:r>
            <a:r>
              <a:rPr lang="es-ES" sz="3200" dirty="0" err="1"/>
              <a:t>derivation</a:t>
            </a:r>
            <a:r>
              <a:rPr lang="es-ES" sz="3200" dirty="0"/>
              <a:t>, </a:t>
            </a:r>
            <a:r>
              <a:rPr lang="es-ES" sz="3200" dirty="0" err="1"/>
              <a:t>not</a:t>
            </a:r>
            <a:r>
              <a:rPr lang="es-ES" sz="3200" dirty="0"/>
              <a:t> in </a:t>
            </a:r>
            <a:r>
              <a:rPr lang="es-ES" sz="3200" dirty="0" err="1"/>
              <a:t>text</a:t>
            </a:r>
            <a:r>
              <a:rPr lang="es-ES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3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AD58F-5C08-4454-B052-E24F39349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624"/>
            <a:ext cx="10515600" cy="6542752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Heat</a:t>
            </a:r>
            <a:r>
              <a:rPr lang="en-US" dirty="0"/>
              <a:t> is an amount of energy in a substance in the form of molecular motion, or kinetic energy.  </a:t>
            </a:r>
            <a:br>
              <a:rPr lang="en-US" dirty="0"/>
            </a:br>
            <a:r>
              <a:rPr lang="en-US" dirty="0"/>
              <a:t>It is ‘</a:t>
            </a:r>
            <a:r>
              <a:rPr lang="en-US" b="1" dirty="0"/>
              <a:t>global</a:t>
            </a:r>
            <a:r>
              <a:rPr lang="en-US" dirty="0"/>
              <a:t>’, or contained in a whole mass.  Heat is measured in Joules or calories.</a:t>
            </a:r>
            <a:br>
              <a:rPr lang="en-US" dirty="0"/>
            </a:br>
            <a:r>
              <a:rPr lang="en-US" dirty="0"/>
              <a:t>             </a:t>
            </a:r>
            <a:r>
              <a:rPr lang="fr-FR" b="1" dirty="0"/>
              <a:t>1 calorie = 4.187 Joules</a:t>
            </a:r>
            <a:r>
              <a:rPr lang="fr-FR" dirty="0"/>
              <a:t> (Physics calorie)</a:t>
            </a:r>
            <a:br>
              <a:rPr lang="en-US" dirty="0"/>
            </a:br>
            <a:r>
              <a:rPr lang="fr-FR" dirty="0"/>
              <a:t>             </a:t>
            </a:r>
            <a:r>
              <a:rPr lang="fr-FR" b="1" dirty="0"/>
              <a:t>1 Calorie = 1 kilocalorie = 1,000 calories</a:t>
            </a:r>
            <a:r>
              <a:rPr lang="fr-FR" dirty="0"/>
              <a:t>.  </a:t>
            </a:r>
            <a:r>
              <a:rPr lang="en-US" dirty="0"/>
              <a:t>(Food Calorie)</a:t>
            </a:r>
            <a:br>
              <a:rPr lang="en-US" dirty="0"/>
            </a:br>
            <a:r>
              <a:rPr lang="en-US" dirty="0"/>
              <a:t>	     </a:t>
            </a:r>
            <a:r>
              <a:rPr lang="en-US" b="1" dirty="0"/>
              <a:t>1 Btu (British thermal unit) = 252 calories = 			1055 Joules</a:t>
            </a:r>
            <a:br>
              <a:rPr lang="en-US" dirty="0"/>
            </a:br>
            <a:r>
              <a:rPr lang="en-US" b="1" dirty="0"/>
              <a:t>Temperature</a:t>
            </a:r>
            <a:r>
              <a:rPr lang="en-US" dirty="0"/>
              <a:t> is a measure of the average kinetic energy in a location.</a:t>
            </a:r>
            <a:br>
              <a:rPr lang="en-US" dirty="0"/>
            </a:br>
            <a:r>
              <a:rPr lang="en-US" dirty="0"/>
              <a:t>It is ‘</a:t>
            </a:r>
            <a:r>
              <a:rPr lang="en-US" b="1" dirty="0"/>
              <a:t>local</a:t>
            </a:r>
            <a:r>
              <a:rPr lang="en-US" dirty="0"/>
              <a:t>’.  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23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14F3997-9AB9-4259-98B6-3B9F170E62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8839200" cy="503238"/>
          </a:xfrm>
        </p:spPr>
        <p:txBody>
          <a:bodyPr/>
          <a:lstStyle/>
          <a:p>
            <a:pPr eaLnBrk="1" hangingPunct="1"/>
            <a:r>
              <a:rPr lang="el-GR" altLang="en-US">
                <a:latin typeface="Lucida Grande" pitchFamily="1" charset="0"/>
                <a:cs typeface="Times New Roman" panose="02020603050405020304" pitchFamily="18" charset="0"/>
              </a:rPr>
              <a:t>Δ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PV) curves at constant temperature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isotherms</a:t>
            </a:r>
            <a:endParaRPr lang="el-GR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056" name="Text Box 16">
            <a:extLst>
              <a:ext uri="{FF2B5EF4-FFF2-40B4-BE49-F238E27FC236}">
                <a16:creationId xmlns:a16="http://schemas.microsoft.com/office/drawing/2014/main" id="{65124BDB-72E2-4292-A21F-ADDD2424A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22313"/>
            <a:ext cx="3048000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6075" indent="-346075">
              <a:tabLst>
                <a:tab pos="34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4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4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4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4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33325"/>
              </a:buClr>
              <a:buFontTx/>
              <a:buChar char="•"/>
            </a:pPr>
            <a:r>
              <a:rPr lang="en-US" altLang="en-US" sz="2600">
                <a:solidFill>
                  <a:srgbClr val="000000"/>
                </a:solidFill>
              </a:rPr>
              <a:t>A single experiment can measure how pressure changes as volume changes. This is an isothermal curve.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33325"/>
              </a:buClr>
              <a:buFontTx/>
              <a:buChar char="•"/>
            </a:pPr>
            <a:r>
              <a:rPr lang="en-US" altLang="en-US" sz="2600">
                <a:solidFill>
                  <a:srgbClr val="000000"/>
                </a:solidFill>
              </a:rPr>
              <a:t>Many isothermal curves together make a three-dimensional phase surface.</a:t>
            </a:r>
          </a:p>
        </p:txBody>
      </p:sp>
      <p:pic>
        <p:nvPicPr>
          <p:cNvPr id="215058" name="Picture 18" descr="18_Figure06-I">
            <a:extLst>
              <a:ext uri="{FF2B5EF4-FFF2-40B4-BE49-F238E27FC236}">
                <a16:creationId xmlns:a16="http://schemas.microsoft.com/office/drawing/2014/main" id="{0C4FBD2E-6E14-4F0C-B49D-67E43280C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3"/>
          <a:stretch>
            <a:fillRect/>
          </a:stretch>
        </p:blipFill>
        <p:spPr bwMode="auto">
          <a:xfrm>
            <a:off x="6858000" y="838201"/>
            <a:ext cx="304800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9" name="Picture 19" descr="18_Figure07-I">
            <a:extLst>
              <a:ext uri="{FF2B5EF4-FFF2-40B4-BE49-F238E27FC236}">
                <a16:creationId xmlns:a16="http://schemas.microsoft.com/office/drawing/2014/main" id="{648C0F66-F230-4714-AA93-C2AE7DF1B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5"/>
          <a:stretch>
            <a:fillRect/>
          </a:stretch>
        </p:blipFill>
        <p:spPr bwMode="auto">
          <a:xfrm>
            <a:off x="6934200" y="3505200"/>
            <a:ext cx="28781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57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11436B4-D188-4935-9795-BFE72614D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76200"/>
            <a:ext cx="8763000" cy="503238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Molecular properties of matter</a:t>
            </a:r>
          </a:p>
        </p:txBody>
      </p:sp>
      <p:sp>
        <p:nvSpPr>
          <p:cNvPr id="343043" name="Rectangle 3">
            <a:extLst>
              <a:ext uri="{FF2B5EF4-FFF2-40B4-BE49-F238E27FC236}">
                <a16:creationId xmlns:a16="http://schemas.microsoft.com/office/drawing/2014/main" id="{B35C144B-0DDE-4B60-A77F-6F36B289D6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762000"/>
            <a:ext cx="4038600" cy="5557838"/>
          </a:xfrm>
        </p:spPr>
        <p:txBody>
          <a:bodyPr/>
          <a:lstStyle/>
          <a:p>
            <a:pPr marL="457200" lvl="1" indent="-342900" eaLnBrk="1" hangingPunct="1">
              <a:lnSpc>
                <a:spcPct val="90000"/>
              </a:lnSpc>
              <a:tabLst>
                <a:tab pos="401638" algn="l"/>
              </a:tabLst>
            </a:pPr>
            <a:r>
              <a:rPr lang="en-US" altLang="en-US" sz="2400">
                <a:latin typeface="Times New Roman" panose="02020603050405020304" pitchFamily="18" charset="0"/>
              </a:rPr>
              <a:t>Just for perspective, the amount of carbon in the graphite of just one #2 pencil represents 10</a:t>
            </a:r>
            <a:r>
              <a:rPr lang="en-US" altLang="en-US" sz="2400" baseline="30000">
                <a:latin typeface="Times New Roman" panose="02020603050405020304" pitchFamily="18" charset="0"/>
              </a:rPr>
              <a:t>23</a:t>
            </a:r>
            <a:r>
              <a:rPr lang="en-US" altLang="en-US" sz="2400">
                <a:latin typeface="Times New Roman" panose="02020603050405020304" pitchFamily="18" charset="0"/>
              </a:rPr>
              <a:t> carbon atoms.</a:t>
            </a:r>
          </a:p>
          <a:p>
            <a:pPr marL="457200" lvl="1" indent="-342900" eaLnBrk="1" hangingPunct="1">
              <a:lnSpc>
                <a:spcPct val="90000"/>
              </a:lnSpc>
              <a:tabLst>
                <a:tab pos="401638" algn="l"/>
              </a:tabLst>
            </a:pPr>
            <a:r>
              <a:rPr lang="en-US" altLang="en-US" sz="2400">
                <a:latin typeface="Times New Roman" panose="02020603050405020304" pitchFamily="18" charset="0"/>
              </a:rPr>
              <a:t>Each adjacent atom (or molecule) in a sample will experience forces from its “neighbors.” These forces range in strength over several orders of magnitude.</a:t>
            </a:r>
          </a:p>
          <a:p>
            <a:pPr marL="457200" lvl="1" indent="-342900" eaLnBrk="1" hangingPunct="1">
              <a:lnSpc>
                <a:spcPct val="90000"/>
              </a:lnSpc>
              <a:tabLst>
                <a:tab pos="401638" algn="l"/>
              </a:tabLst>
            </a:pPr>
            <a:r>
              <a:rPr lang="en-US" altLang="en-US" sz="2400">
                <a:latin typeface="Times New Roman" panose="02020603050405020304" pitchFamily="18" charset="0"/>
              </a:rPr>
              <a:t>F =  - dU/dr  (spherical symmetry.  Molecules fall to the bottom of well</a:t>
            </a:r>
          </a:p>
        </p:txBody>
      </p:sp>
      <p:pic>
        <p:nvPicPr>
          <p:cNvPr id="14340" name="Picture 5" descr="18_Figure08-I">
            <a:extLst>
              <a:ext uri="{FF2B5EF4-FFF2-40B4-BE49-F238E27FC236}">
                <a16:creationId xmlns:a16="http://schemas.microsoft.com/office/drawing/2014/main" id="{0E3527D8-1049-48AE-A75D-03CAA3A61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4"/>
          <a:stretch>
            <a:fillRect/>
          </a:stretch>
        </p:blipFill>
        <p:spPr bwMode="auto">
          <a:xfrm>
            <a:off x="6934201" y="762000"/>
            <a:ext cx="29495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59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F8A3C23-0A2E-426D-B494-0B6C452906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8839200" cy="503238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How often do atoms/molecules in ideal gas collide?</a:t>
            </a:r>
          </a:p>
        </p:txBody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ED0BB4A6-43F8-4AF6-B75D-E935621E50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762001"/>
            <a:ext cx="5105400" cy="5908675"/>
          </a:xfrm>
          <a:noFill/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400" u="sng">
                <a:latin typeface="Times New Roman" panose="02020603050405020304" pitchFamily="18" charset="0"/>
              </a:rPr>
              <a:t>Work on board</a:t>
            </a:r>
            <a:r>
              <a:rPr lang="en-US" altLang="en-US" sz="2400">
                <a:latin typeface="Times New Roman" panose="02020603050405020304" pitchFamily="18" charset="0"/>
              </a:rPr>
              <a:t> (from notes) implies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# collisions = (1/2)(N/V) Av</a:t>
            </a:r>
            <a:r>
              <a:rPr lang="en-US" altLang="en-US" sz="2400" b="1" baseline="-25000">
                <a:latin typeface="Times New Roman" panose="02020603050405020304" pitchFamily="18" charset="0"/>
              </a:rPr>
              <a:t>x</a:t>
            </a:r>
            <a:r>
              <a:rPr lang="en-US" altLang="en-US" sz="2400" b="1">
                <a:latin typeface="Times New Roman" panose="02020603050405020304" pitchFamily="18" charset="0"/>
              </a:rPr>
              <a:t>dt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This allows us to calculate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Momentum on wall, dp,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Then F = dp/dt 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and pressure, P = F/A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		P = Nm v</a:t>
            </a:r>
            <a:r>
              <a:rPr lang="en-US" altLang="en-US" sz="2400" b="1" baseline="-25000">
                <a:latin typeface="Times New Roman" panose="02020603050405020304" pitchFamily="18" charset="0"/>
              </a:rPr>
              <a:t>x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/V.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More work on board  </a:t>
            </a:r>
            <a:r>
              <a:rPr lang="en-US" altLang="en-US" sz="2400">
                <a:latin typeface="Times New Roman" panose="02020603050405020304" pitchFamily="18" charset="0"/>
                <a:sym typeface="Wingdings" panose="05000000000000000000" pitchFamily="2" charset="2"/>
              </a:rPr>
              <a:t>Plus KE= (3/2)nRT from expt.</a:t>
            </a:r>
          </a:p>
          <a:p>
            <a:pPr lvl="1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 b="1">
                <a:latin typeface="Times New Roman" panose="02020603050405020304" pitchFamily="18" charset="0"/>
                <a:sym typeface="Wingdings" panose="05000000000000000000" pitchFamily="2" charset="2"/>
              </a:rPr>
              <a:t>PV = nRT  and   PV = NkT, </a:t>
            </a:r>
          </a:p>
          <a:p>
            <a:pPr lvl="1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 b="1">
                <a:latin typeface="Times New Roman" panose="02020603050405020304" pitchFamily="18" charset="0"/>
                <a:sym typeface="Wingdings" panose="05000000000000000000" pitchFamily="2" charset="2"/>
              </a:rPr>
              <a:t>k = Boltzman’s Constant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pic>
        <p:nvPicPr>
          <p:cNvPr id="17412" name="Picture 6" descr="18_Figure15-I">
            <a:extLst>
              <a:ext uri="{FF2B5EF4-FFF2-40B4-BE49-F238E27FC236}">
                <a16:creationId xmlns:a16="http://schemas.microsoft.com/office/drawing/2014/main" id="{A15B979E-90A3-4080-9226-7D99086F5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78" b="10651"/>
          <a:stretch>
            <a:fillRect/>
          </a:stretch>
        </p:blipFill>
        <p:spPr bwMode="auto">
          <a:xfrm>
            <a:off x="6934200" y="990600"/>
            <a:ext cx="32766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46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5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5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5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5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5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5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92CA2B1-EB5C-4286-96F0-C0C5DA592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8839200" cy="47625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Illustration of heat absorption into degrees of freedom</a:t>
            </a:r>
          </a:p>
        </p:txBody>
      </p:sp>
      <p:pic>
        <p:nvPicPr>
          <p:cNvPr id="19459" name="Picture 7" descr="18_Figure18-I">
            <a:extLst>
              <a:ext uri="{FF2B5EF4-FFF2-40B4-BE49-F238E27FC236}">
                <a16:creationId xmlns:a16="http://schemas.microsoft.com/office/drawing/2014/main" id="{44E7274D-A30A-4E5E-B6AD-D7BCA4C3D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8"/>
          <a:stretch>
            <a:fillRect/>
          </a:stretch>
        </p:blipFill>
        <p:spPr bwMode="auto">
          <a:xfrm>
            <a:off x="2590801" y="762000"/>
            <a:ext cx="25257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18_Figure19-I">
            <a:extLst>
              <a:ext uri="{FF2B5EF4-FFF2-40B4-BE49-F238E27FC236}">
                <a16:creationId xmlns:a16="http://schemas.microsoft.com/office/drawing/2014/main" id="{D8383785-AD4F-4641-9682-B4EC71C2A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0"/>
          <a:stretch>
            <a:fillRect/>
          </a:stretch>
        </p:blipFill>
        <p:spPr bwMode="auto">
          <a:xfrm>
            <a:off x="5105400" y="1676400"/>
            <a:ext cx="51816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535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F1E8427-FF67-413F-BD50-2392D043C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8839200" cy="420688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The positions of (s), (l), and (g) are plotted on phase diagrams</a:t>
            </a:r>
          </a:p>
        </p:txBody>
      </p:sp>
      <p:sp>
        <p:nvSpPr>
          <p:cNvPr id="350213" name="Text Box 5">
            <a:extLst>
              <a:ext uri="{FF2B5EF4-FFF2-40B4-BE49-F238E27FC236}">
                <a16:creationId xmlns:a16="http://schemas.microsoft.com/office/drawing/2014/main" id="{399829C1-12ED-4FE7-AA32-9554ED0BC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85801"/>
            <a:ext cx="8763000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altLang="en-US"/>
              <a:t>Lines are drawn for freezing, melting, and boiling curves on a pT axis.</a:t>
            </a:r>
          </a:p>
        </p:txBody>
      </p:sp>
      <p:pic>
        <p:nvPicPr>
          <p:cNvPr id="22532" name="Picture 6" descr="18_Figure24-I">
            <a:extLst>
              <a:ext uri="{FF2B5EF4-FFF2-40B4-BE49-F238E27FC236}">
                <a16:creationId xmlns:a16="http://schemas.microsoft.com/office/drawing/2014/main" id="{B3793817-83A0-4FB2-A627-EA6928B61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8"/>
          <a:stretch>
            <a:fillRect/>
          </a:stretch>
        </p:blipFill>
        <p:spPr bwMode="auto">
          <a:xfrm>
            <a:off x="3871914" y="1552575"/>
            <a:ext cx="46624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18_Table03-T">
            <a:extLst>
              <a:ext uri="{FF2B5EF4-FFF2-40B4-BE49-F238E27FC236}">
                <a16:creationId xmlns:a16="http://schemas.microsoft.com/office/drawing/2014/main" id="{3DB5A1C2-9C0D-47A1-80B8-571B0C23F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"/>
          <a:stretch>
            <a:fillRect/>
          </a:stretch>
        </p:blipFill>
        <p:spPr bwMode="auto">
          <a:xfrm>
            <a:off x="4419601" y="3986214"/>
            <a:ext cx="3324225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05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0D40BBF-24DA-4EDC-B4A2-5F1E8E357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8839200" cy="503238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P, V, and T may all be plotted to form 3-D surfaces</a:t>
            </a:r>
          </a:p>
        </p:txBody>
      </p:sp>
      <p:pic>
        <p:nvPicPr>
          <p:cNvPr id="23555" name="Picture 7" descr="18_Figure26-I">
            <a:extLst>
              <a:ext uri="{FF2B5EF4-FFF2-40B4-BE49-F238E27FC236}">
                <a16:creationId xmlns:a16="http://schemas.microsoft.com/office/drawing/2014/main" id="{E41FC315-8D05-4DDB-959B-21E27FA6E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"/>
          <a:stretch>
            <a:fillRect/>
          </a:stretch>
        </p:blipFill>
        <p:spPr bwMode="auto">
          <a:xfrm>
            <a:off x="2362200" y="763588"/>
            <a:ext cx="739140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2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D3AC85F-FFD2-4BC8-B944-BB6DB1828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88392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The zeroth law of thermodynamics</a:t>
            </a:r>
          </a:p>
        </p:txBody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AB493E5F-A1F7-4357-8AFC-91184DFC1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754063"/>
            <a:ext cx="8458200" cy="762000"/>
          </a:xfrm>
        </p:spPr>
        <p:txBody>
          <a:bodyPr>
            <a:noAutofit/>
          </a:bodyPr>
          <a:lstStyle/>
          <a:p>
            <a:pPr lvl="1">
              <a:tabLst>
                <a:tab pos="396875" algn="l"/>
              </a:tabLst>
            </a:pPr>
            <a:r>
              <a:rPr lang="en-US" altLang="en-US" dirty="0"/>
              <a:t>Simply stated? “Heat will always travel from a hot reservoir to a cold one without outside energy forcing an unnatural transfer.”</a:t>
            </a:r>
          </a:p>
        </p:txBody>
      </p:sp>
      <p:pic>
        <p:nvPicPr>
          <p:cNvPr id="310279" name="Picture 7" descr="17_Figure02-I">
            <a:extLst>
              <a:ext uri="{FF2B5EF4-FFF2-40B4-BE49-F238E27FC236}">
                <a16:creationId xmlns:a16="http://schemas.microsoft.com/office/drawing/2014/main" id="{B93CA5F8-86C3-4DB4-B476-27D339ACC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" b="4349"/>
          <a:stretch>
            <a:fillRect/>
          </a:stretch>
        </p:blipFill>
        <p:spPr bwMode="auto">
          <a:xfrm>
            <a:off x="2019300" y="2154383"/>
            <a:ext cx="81534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0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60E33F-5925-4A2D-AE1A-3F599E3F7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913"/>
            <a:ext cx="10515600" cy="6251575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/>
              <a:t>The three temperature scales</a:t>
            </a:r>
            <a:r>
              <a:rPr lang="en-US" sz="4800" dirty="0"/>
              <a:t>:</a:t>
            </a:r>
          </a:p>
          <a:p>
            <a:r>
              <a:rPr lang="en-US" sz="4400" b="1" dirty="0"/>
              <a:t>Fahrenheit, Celsius, and Kelvin</a:t>
            </a:r>
            <a:r>
              <a:rPr lang="en-US" sz="4400" dirty="0"/>
              <a:t>.  </a:t>
            </a:r>
            <a:r>
              <a:rPr lang="en-US" sz="4400" b="1" dirty="0"/>
              <a:t>T(F) = (9/5)T(C) + 32</a:t>
            </a:r>
            <a:r>
              <a:rPr lang="en-US" sz="4400" dirty="0"/>
              <a:t>, and the reverse conversion can be found from it by algebra.  </a:t>
            </a:r>
            <a:r>
              <a:rPr lang="en-US" sz="4400" b="1" dirty="0"/>
              <a:t>T (Kelvin) = T(Celsius) + 273.15.</a:t>
            </a:r>
            <a:endParaRPr lang="en-US" sz="4400" dirty="0"/>
          </a:p>
          <a:p>
            <a:r>
              <a:rPr lang="en-US" sz="4400" b="1" dirty="0"/>
              <a:t>Absolute zero</a:t>
            </a:r>
            <a:r>
              <a:rPr lang="en-US" sz="4400" dirty="0"/>
              <a:t> is zero Kelvin (no motion of the molecules except for a quantum amount).  This is equivalent to -273.16</a:t>
            </a:r>
            <a:r>
              <a:rPr lang="en-US" sz="4400" baseline="30000" dirty="0"/>
              <a:t>o </a:t>
            </a:r>
            <a:r>
              <a:rPr lang="en-US" sz="4400" dirty="0"/>
              <a:t>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83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2D0AA9-67C6-48FF-B22E-26FE1395B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238"/>
            <a:ext cx="10515600" cy="6467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/>
              <a:t>Heat</a:t>
            </a:r>
            <a:r>
              <a:rPr lang="en-US" sz="4400" dirty="0"/>
              <a:t> depends on mass, temperature and specific heat.        </a:t>
            </a:r>
          </a:p>
          <a:p>
            <a:pPr marL="0" indent="0">
              <a:buNone/>
            </a:pPr>
            <a:r>
              <a:rPr lang="en-US" sz="4400" b="1" dirty="0" err="1"/>
              <a:t>dQ</a:t>
            </a:r>
            <a:r>
              <a:rPr lang="en-US" sz="4400" b="1" dirty="0"/>
              <a:t> = </a:t>
            </a:r>
            <a:r>
              <a:rPr lang="en-US" sz="4400" b="1" dirty="0" err="1"/>
              <a:t>mcdT</a:t>
            </a:r>
            <a:r>
              <a:rPr lang="en-US" sz="4400" b="1" dirty="0"/>
              <a:t> = </a:t>
            </a:r>
            <a:r>
              <a:rPr lang="en-US" sz="4400" b="1" dirty="0" err="1"/>
              <a:t>nCdT</a:t>
            </a:r>
            <a:r>
              <a:rPr lang="en-US" sz="4400" dirty="0"/>
              <a:t>, c = specific heat, C = specific heat/mole. Thus </a:t>
            </a:r>
          </a:p>
          <a:p>
            <a:pPr marL="0" indent="0">
              <a:buNone/>
            </a:pPr>
            <a:r>
              <a:rPr lang="en-US" sz="4400" b="1" dirty="0"/>
              <a:t>c = (1/m) </a:t>
            </a:r>
            <a:r>
              <a:rPr lang="en-US" sz="4400" b="1" dirty="0" err="1"/>
              <a:t>dQ</a:t>
            </a:r>
            <a:r>
              <a:rPr lang="en-US" sz="4400" b="1" dirty="0"/>
              <a:t>/</a:t>
            </a:r>
            <a:r>
              <a:rPr lang="en-US" sz="4400" b="1" dirty="0" err="1"/>
              <a:t>dT.</a:t>
            </a:r>
            <a:r>
              <a:rPr lang="en-US" sz="4400" b="1" dirty="0"/>
              <a:t>  c (water) = 1 calorie/g degree C </a:t>
            </a:r>
            <a:r>
              <a:rPr lang="en-US" sz="4400" dirty="0"/>
              <a:t>(approximate).</a:t>
            </a:r>
          </a:p>
          <a:p>
            <a:pPr marL="0" indent="0">
              <a:buNone/>
            </a:pPr>
            <a:r>
              <a:rPr lang="en-US" sz="4400" b="1" dirty="0"/>
              <a:t>Specific heat</a:t>
            </a:r>
            <a:r>
              <a:rPr lang="en-US" sz="4400" dirty="0"/>
              <a:t>, c, for a substance is the amount of heat necessary to raise one gram one degree 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93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C7BEE-D1C5-4D97-993B-375AE07D9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42" y="216131"/>
            <a:ext cx="10456025" cy="60906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Expansion</a:t>
            </a:r>
            <a:r>
              <a:rPr lang="en-US" sz="4400" dirty="0"/>
              <a:t>:  </a:t>
            </a:r>
          </a:p>
          <a:p>
            <a:pPr marL="0" indent="0" algn="ctr">
              <a:buNone/>
            </a:pPr>
            <a:r>
              <a:rPr lang="en-US" sz="4000" dirty="0"/>
              <a:t>Heat expands, cold contracts.  Some substances expand more when heated. </a:t>
            </a:r>
          </a:p>
          <a:p>
            <a:pPr marL="0" indent="0" algn="ctr">
              <a:buNone/>
            </a:pPr>
            <a:r>
              <a:rPr lang="en-US" sz="4000" dirty="0"/>
              <a:t>Differing </a:t>
            </a:r>
            <a:r>
              <a:rPr lang="en-US" sz="4000" b="1" dirty="0"/>
              <a:t>coefficient of linear expansion, α</a:t>
            </a:r>
            <a:r>
              <a:rPr lang="en-US" sz="4000" dirty="0"/>
              <a:t> .</a:t>
            </a:r>
          </a:p>
          <a:p>
            <a:pPr marL="0" indent="0">
              <a:buNone/>
            </a:pPr>
            <a:r>
              <a:rPr lang="en-US" sz="4000" dirty="0"/>
              <a:t>1 Dimension:  Thermal expansion of wire:  						</a:t>
            </a:r>
            <a:r>
              <a:rPr lang="en-US" sz="4000" b="1" dirty="0"/>
              <a:t>∆L = αL</a:t>
            </a:r>
            <a:r>
              <a:rPr lang="en-US" sz="4000" b="1" baseline="-25000" dirty="0"/>
              <a:t>0</a:t>
            </a:r>
            <a:r>
              <a:rPr lang="en-US" sz="4000" b="1" dirty="0"/>
              <a:t>∆T</a:t>
            </a:r>
            <a:r>
              <a:rPr lang="en-US" sz="4000" dirty="0"/>
              <a:t>.</a:t>
            </a:r>
          </a:p>
          <a:p>
            <a:pPr marL="0" indent="0">
              <a:buNone/>
            </a:pPr>
            <a:r>
              <a:rPr lang="en-US" sz="4000" dirty="0"/>
              <a:t>3 Dimensions:  Thermal expansion of volume:       </a:t>
            </a:r>
            <a:r>
              <a:rPr lang="en-US" sz="4000" b="1" dirty="0"/>
              <a:t>∆V = βV</a:t>
            </a:r>
            <a:r>
              <a:rPr lang="en-US" sz="4000" b="1" baseline="-25000" dirty="0"/>
              <a:t>0</a:t>
            </a:r>
            <a:r>
              <a:rPr lang="en-US" sz="4000" b="1" dirty="0"/>
              <a:t>∆T</a:t>
            </a:r>
            <a:r>
              <a:rPr lang="en-US" sz="4000" dirty="0"/>
              <a:t>. </a:t>
            </a:r>
            <a:r>
              <a:rPr lang="en-US" sz="4000" b="1" dirty="0"/>
              <a:t>β = </a:t>
            </a:r>
            <a:r>
              <a:rPr lang="en-US" sz="4000" dirty="0"/>
              <a:t>volume expansion coefficient </a:t>
            </a:r>
          </a:p>
          <a:p>
            <a:pPr marL="0" indent="0">
              <a:buNone/>
            </a:pPr>
            <a:r>
              <a:rPr lang="en-US" sz="4000" b="1" dirty="0"/>
              <a:t>Tensile (or Thermal) Stress: </a:t>
            </a:r>
          </a:p>
          <a:p>
            <a:pPr marL="0" indent="0">
              <a:buNone/>
            </a:pPr>
            <a:r>
              <a:rPr lang="en-US" sz="4000" b="1" dirty="0"/>
              <a:t>		</a:t>
            </a:r>
            <a:r>
              <a:rPr lang="en-US" sz="4000" dirty="0"/>
              <a:t>(for bound rod) </a:t>
            </a:r>
            <a:r>
              <a:rPr lang="en-US" sz="4000" b="1" dirty="0"/>
              <a:t>F/A = -Yα∆T</a:t>
            </a:r>
            <a:r>
              <a:rPr lang="en-US" sz="4000" dirty="0"/>
              <a:t>.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2574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197F16-EB1D-4EC2-85AB-DE19B4432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16130"/>
            <a:ext cx="10515600" cy="66418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/>
              <a:t>HEAT TRANSFER (3 Ways):</a:t>
            </a:r>
            <a:r>
              <a:rPr lang="en-US" sz="3500" dirty="0"/>
              <a:t> </a:t>
            </a:r>
          </a:p>
          <a:p>
            <a:pPr marL="514350" indent="-514350">
              <a:buAutoNum type="arabicPeriod"/>
            </a:pPr>
            <a:r>
              <a:rPr lang="en-US" sz="3500" b="1" dirty="0"/>
              <a:t>Conduction</a:t>
            </a:r>
            <a:r>
              <a:rPr lang="en-US" sz="3500" dirty="0"/>
              <a:t>:   transfer of Kinetic energy by collision of molecules, atoms, or other particles.  </a:t>
            </a:r>
          </a:p>
          <a:p>
            <a:pPr marL="0" indent="0">
              <a:buNone/>
            </a:pPr>
            <a:r>
              <a:rPr lang="en-US" sz="3500" dirty="0"/>
              <a:t>Heat current, </a:t>
            </a:r>
            <a:r>
              <a:rPr lang="en-US" sz="3500" b="1" dirty="0"/>
              <a:t>H = </a:t>
            </a:r>
            <a:r>
              <a:rPr lang="en-US" sz="3500" b="1" dirty="0" err="1"/>
              <a:t>dQ</a:t>
            </a:r>
            <a:r>
              <a:rPr lang="en-US" sz="3500" b="1" dirty="0"/>
              <a:t>/</a:t>
            </a:r>
            <a:r>
              <a:rPr lang="en-US" sz="3500" b="1" dirty="0" err="1"/>
              <a:t>dt</a:t>
            </a:r>
            <a:r>
              <a:rPr lang="en-US" sz="3500" b="1" dirty="0"/>
              <a:t> = </a:t>
            </a:r>
            <a:r>
              <a:rPr lang="en-US" sz="3500" b="1" dirty="0" err="1"/>
              <a:t>kA∆T</a:t>
            </a:r>
            <a:r>
              <a:rPr lang="en-US" sz="3500" b="1" dirty="0"/>
              <a:t>/L</a:t>
            </a:r>
            <a:r>
              <a:rPr lang="en-US" sz="3500" dirty="0"/>
              <a:t>.  (k = conductivity, A=area)</a:t>
            </a:r>
          </a:p>
          <a:p>
            <a:pPr marL="0" indent="0">
              <a:buNone/>
            </a:pPr>
            <a:r>
              <a:rPr lang="en-US" sz="3500" b="1" dirty="0"/>
              <a:t>Metals</a:t>
            </a:r>
            <a:r>
              <a:rPr lang="en-US" sz="3500" dirty="0"/>
              <a:t> are the best conductors of heat and electricity, since they have ‘loose’      electrons.</a:t>
            </a:r>
          </a:p>
          <a:p>
            <a:pPr marL="0" indent="0">
              <a:buNone/>
            </a:pPr>
            <a:r>
              <a:rPr lang="en-US" sz="3500" b="1" dirty="0"/>
              <a:t>Insulators</a:t>
            </a:r>
            <a:r>
              <a:rPr lang="en-US" sz="3500" dirty="0"/>
              <a:t>: poor conductors--outer electrons in the atoms are firmly attached.  Liquids and gases are usually poor conductors.</a:t>
            </a:r>
          </a:p>
          <a:p>
            <a:pPr marL="0" indent="0">
              <a:buNone/>
            </a:pPr>
            <a:r>
              <a:rPr lang="en-US" sz="3500" dirty="0"/>
              <a:t>Heat is transmitted from high temperature to low.</a:t>
            </a:r>
          </a:p>
          <a:p>
            <a:pPr marL="0" indent="0">
              <a:buNone/>
            </a:pPr>
            <a:r>
              <a:rPr lang="en-US" sz="3500" b="1" dirty="0"/>
              <a:t>2. Convection</a:t>
            </a:r>
            <a:r>
              <a:rPr lang="en-US" sz="3500" dirty="0"/>
              <a:t>:   heat is conveyed by currents in liquids or gases.  Often this happens because a heated parcel of fluid rises and cools then sinks.</a:t>
            </a:r>
          </a:p>
          <a:p>
            <a:pPr marL="0" indent="0">
              <a:buNone/>
            </a:pPr>
            <a:r>
              <a:rPr lang="en-US" sz="3500" b="1" dirty="0"/>
              <a:t>3. Radiation</a:t>
            </a:r>
            <a:r>
              <a:rPr lang="en-US" sz="3500" dirty="0"/>
              <a:t>:   transfer of energy in the form of light.  Heat radiation or infrared is a form of light.  Light can be radiated even in empty space.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876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E858EA3-66F5-4134-A7C3-6D3683899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-177800"/>
            <a:ext cx="10491789" cy="1016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Why, and how well, do materials transfer heat?</a:t>
            </a:r>
            <a:r>
              <a:rPr lang="en-US" altLang="en-US" sz="2600" b="1" dirty="0"/>
              <a:t> </a:t>
            </a:r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2EA3BA28-F3DA-43F5-8C0F-0778AB556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" y="736600"/>
            <a:ext cx="4038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3888" indent="-277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</a:rPr>
              <a:t>Figure 17.23 illustrates the model.</a:t>
            </a:r>
          </a:p>
          <a:p>
            <a:pPr lvl="1"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</a:rPr>
              <a:t>Table 17.5 lists thermal conductivities. They are dramatically different, from very large values </a:t>
            </a:r>
            <a:br>
              <a:rPr lang="en-US" altLang="en-US" dirty="0">
                <a:latin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</a:rPr>
              <a:t>for conductors like</a:t>
            </a:r>
            <a:br>
              <a:rPr lang="en-US" altLang="en-US" dirty="0">
                <a:latin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</a:rPr>
              <a:t>metals to very small values for insulators</a:t>
            </a:r>
            <a:br>
              <a:rPr lang="en-US" altLang="en-US" dirty="0">
                <a:latin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</a:rPr>
              <a:t>like </a:t>
            </a:r>
            <a:r>
              <a:rPr lang="en-US" altLang="en-US" dirty="0" err="1">
                <a:latin typeface="Times New Roman" panose="02020603050405020304" pitchFamily="18" charset="0"/>
              </a:rPr>
              <a:t>styrofoam</a:t>
            </a:r>
            <a:r>
              <a:rPr lang="en-US" altLang="en-US" dirty="0">
                <a:latin typeface="Times New Roman" panose="02020603050405020304" pitchFamily="18" charset="0"/>
              </a:rPr>
              <a:t> or wood.</a:t>
            </a:r>
          </a:p>
          <a:p>
            <a:pPr lvl="1"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32805" name="Picture 5" descr="17_Figure23-I">
            <a:extLst>
              <a:ext uri="{FF2B5EF4-FFF2-40B4-BE49-F238E27FC236}">
                <a16:creationId xmlns:a16="http://schemas.microsoft.com/office/drawing/2014/main" id="{B1F26C0F-B185-437B-AE32-FC4AC101C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0"/>
          <a:stretch>
            <a:fillRect/>
          </a:stretch>
        </p:blipFill>
        <p:spPr bwMode="auto">
          <a:xfrm>
            <a:off x="4887912" y="600008"/>
            <a:ext cx="3947275" cy="612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2806" name="Picture 6" descr="17_Table05-T">
            <a:extLst>
              <a:ext uri="{FF2B5EF4-FFF2-40B4-BE49-F238E27FC236}">
                <a16:creationId xmlns:a16="http://schemas.microsoft.com/office/drawing/2014/main" id="{B15F7A28-821C-4983-8F69-1FDA597D2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"/>
          <a:stretch>
            <a:fillRect/>
          </a:stretch>
        </p:blipFill>
        <p:spPr bwMode="auto">
          <a:xfrm>
            <a:off x="9247937" y="600008"/>
            <a:ext cx="2767852" cy="61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5">
            <a:extLst>
              <a:ext uri="{FF2B5EF4-FFF2-40B4-BE49-F238E27FC236}">
                <a16:creationId xmlns:a16="http://schemas.microsoft.com/office/drawing/2014/main" id="{BCBFC609-3719-4747-A4B9-4BC3762C3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7" y="4889269"/>
            <a:ext cx="419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600" dirty="0"/>
          </a:p>
          <a:p>
            <a:r>
              <a:rPr lang="en-US" altLang="en-US" sz="3600" dirty="0" err="1"/>
              <a:t>dQ</a:t>
            </a:r>
            <a:r>
              <a:rPr lang="en-US" altLang="en-US" sz="3600" dirty="0"/>
              <a:t>/</a:t>
            </a:r>
            <a:r>
              <a:rPr lang="en-US" altLang="en-US" sz="3600" dirty="0" err="1"/>
              <a:t>dt</a:t>
            </a:r>
            <a:r>
              <a:rPr lang="en-US" altLang="en-US" sz="3600" dirty="0"/>
              <a:t> =kA(∆T)/L,</a:t>
            </a:r>
          </a:p>
          <a:p>
            <a:r>
              <a:rPr lang="en-US" altLang="en-US" dirty="0"/>
              <a:t> k = thermal conductivity </a:t>
            </a:r>
          </a:p>
        </p:txBody>
      </p:sp>
    </p:spTree>
    <p:extLst>
      <p:ext uri="{BB962C8B-B14F-4D97-AF65-F5344CB8AC3E}">
        <p14:creationId xmlns:p14="http://schemas.microsoft.com/office/powerpoint/2010/main" val="98532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A8AC7A9-6388-4149-91BB-C6401BE95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8839200" cy="50323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800" b="1" dirty="0"/>
              <a:t>Convection of heat</a:t>
            </a:r>
          </a:p>
        </p:txBody>
      </p:sp>
      <p:sp>
        <p:nvSpPr>
          <p:cNvPr id="340996" name="Text Box 4">
            <a:extLst>
              <a:ext uri="{FF2B5EF4-FFF2-40B4-BE49-F238E27FC236}">
                <a16:creationId xmlns:a16="http://schemas.microsoft.com/office/drawing/2014/main" id="{F9B6574A-834F-4207-A903-8A469C405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618" y="858774"/>
            <a:ext cx="3810000" cy="427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96875" indent="-3413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altLang="en-US" sz="3200" dirty="0">
                <a:latin typeface="Times New Roman" panose="02020603050405020304" pitchFamily="18" charset="0"/>
              </a:rPr>
              <a:t>Heating by moving large amounts of hot fluid, usually water or air.</a:t>
            </a:r>
          </a:p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altLang="en-US" sz="3200" dirty="0">
                <a:latin typeface="Times New Roman" panose="02020603050405020304" pitchFamily="18" charset="0"/>
              </a:rPr>
              <a:t>Figure 17.28 at right illustrates heat moving by convection.</a:t>
            </a:r>
          </a:p>
        </p:txBody>
      </p:sp>
      <p:pic>
        <p:nvPicPr>
          <p:cNvPr id="340997" name="Picture 5" descr="17_Figure28-P">
            <a:extLst>
              <a:ext uri="{FF2B5EF4-FFF2-40B4-BE49-F238E27FC236}">
                <a16:creationId xmlns:a16="http://schemas.microsoft.com/office/drawing/2014/main" id="{780E6957-6B04-4AC9-8BAD-550A65C0B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4"/>
          <a:stretch>
            <a:fillRect/>
          </a:stretch>
        </p:blipFill>
        <p:spPr bwMode="auto">
          <a:xfrm>
            <a:off x="6324602" y="951807"/>
            <a:ext cx="41925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4">
            <a:extLst>
              <a:ext uri="{FF2B5EF4-FFF2-40B4-BE49-F238E27FC236}">
                <a16:creationId xmlns:a16="http://schemas.microsoft.com/office/drawing/2014/main" id="{34872A98-8FB2-4A34-BB1A-CB3416F76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802" y="5137510"/>
            <a:ext cx="381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3888" indent="-27781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l">
              <a:spcBef>
                <a:spcPct val="50000"/>
              </a:spcBef>
              <a:buClr>
                <a:srgbClr val="D33325"/>
              </a:buClr>
            </a:pPr>
            <a:r>
              <a:rPr lang="en-US" altLang="en-US" sz="3600" dirty="0" err="1">
                <a:latin typeface="Times New Roman" panose="02020603050405020304" pitchFamily="18" charset="0"/>
              </a:rPr>
              <a:t>dQ</a:t>
            </a:r>
            <a:r>
              <a:rPr lang="en-US" altLang="en-US" sz="3600" dirty="0">
                <a:latin typeface="Times New Roman" panose="02020603050405020304" pitchFamily="18" charset="0"/>
              </a:rPr>
              <a:t>/</a:t>
            </a:r>
            <a:r>
              <a:rPr lang="en-US" altLang="en-US" sz="3600" dirty="0" err="1">
                <a:latin typeface="Times New Roman" panose="02020603050405020304" pitchFamily="18" charset="0"/>
              </a:rPr>
              <a:t>dt</a:t>
            </a:r>
            <a:r>
              <a:rPr lang="en-US" altLang="en-US" sz="3600" dirty="0">
                <a:latin typeface="Times New Roman" panose="02020603050405020304" pitchFamily="18" charset="0"/>
              </a:rPr>
              <a:t>  prop to.  ∆T^5/4</a:t>
            </a:r>
          </a:p>
        </p:txBody>
      </p:sp>
    </p:spTree>
    <p:extLst>
      <p:ext uri="{BB962C8B-B14F-4D97-AF65-F5344CB8AC3E}">
        <p14:creationId xmlns:p14="http://schemas.microsoft.com/office/powerpoint/2010/main" val="158242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0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0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6eActiveLectureQuestions">
  <a:themeElements>
    <a:clrScheme name="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C6eActiveLecture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C6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1242</Words>
  <Application>Microsoft Office PowerPoint</Application>
  <PresentationFormat>Widescreen</PresentationFormat>
  <Paragraphs>123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Lucida Grande</vt:lpstr>
      <vt:lpstr>Times New Roman</vt:lpstr>
      <vt:lpstr>Wingdings</vt:lpstr>
      <vt:lpstr>Office Theme</vt:lpstr>
      <vt:lpstr>C6eActiveLectureQuestions</vt:lpstr>
      <vt:lpstr>Chapter 17   Temperature &amp; Heat </vt:lpstr>
      <vt:lpstr> Heat is an amount of energy in a substance in the form of molecular motion, or kinetic energy.   It is ‘global’, or contained in a whole mass.  Heat is measured in Joules or calories.              1 calorie = 4.187 Joules (Physics calorie)              1 Calorie = 1 kilocalorie = 1,000 calories.  (Food Calorie)       1 Btu (British thermal unit) = 252 calories =    1055 Joules Temperature is a measure of the average kinetic energy in a location. It is ‘local’.    </vt:lpstr>
      <vt:lpstr>The zeroth law of thermodynamics</vt:lpstr>
      <vt:lpstr>PowerPoint Presentation</vt:lpstr>
      <vt:lpstr>PowerPoint Presentation</vt:lpstr>
      <vt:lpstr>PowerPoint Presentation</vt:lpstr>
      <vt:lpstr>PowerPoint Presentation</vt:lpstr>
      <vt:lpstr>Why, and how well, do materials transfer heat? </vt:lpstr>
      <vt:lpstr>Convection of heat</vt:lpstr>
      <vt:lpstr>Radiation</vt:lpstr>
      <vt:lpstr>PowerPoint Presentation</vt:lpstr>
      <vt:lpstr>PowerPoint Presentation</vt:lpstr>
      <vt:lpstr>Chapter 18 Thermal States of Matter</vt:lpstr>
      <vt:lpstr>Equation of State of Solid (reasonable range)</vt:lpstr>
      <vt:lpstr>Molecular awareness:</vt:lpstr>
      <vt:lpstr>PowerPoint Presentation</vt:lpstr>
      <vt:lpstr>Variation of pressure as elevation changes</vt:lpstr>
      <vt:lpstr>Van der Waals Equation</vt:lpstr>
      <vt:lpstr>Other Important characteristics of gases:</vt:lpstr>
      <vt:lpstr>Δ(PV) curves at constant temperature—isotherms</vt:lpstr>
      <vt:lpstr>Molecular properties of matter</vt:lpstr>
      <vt:lpstr>How often do atoms/molecules in ideal gas collide?</vt:lpstr>
      <vt:lpstr>Illustration of heat absorption into degrees of freedom</vt:lpstr>
      <vt:lpstr>The positions of (s), (l), and (g) are plotted on phase diagrams</vt:lpstr>
      <vt:lpstr>P, V, and T may all be plotted to form 3-D surfaces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Chapters 17 and 18  Temperature &amp; Heat &amp; Thermal Properties of Matter</dc:title>
  <dc:creator>Philip Petersen</dc:creator>
  <cp:lastModifiedBy>Philip Petersen</cp:lastModifiedBy>
  <cp:revision>9</cp:revision>
  <dcterms:created xsi:type="dcterms:W3CDTF">2018-03-20T19:47:22Z</dcterms:created>
  <dcterms:modified xsi:type="dcterms:W3CDTF">2018-03-20T20:58:51Z</dcterms:modified>
</cp:coreProperties>
</file>